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4" r:id="rId3"/>
    <p:sldId id="256" r:id="rId4"/>
    <p:sldId id="303" r:id="rId5"/>
    <p:sldId id="306" r:id="rId6"/>
    <p:sldId id="307" r:id="rId7"/>
    <p:sldId id="260" r:id="rId8"/>
    <p:sldId id="262" r:id="rId9"/>
    <p:sldId id="309" r:id="rId10"/>
    <p:sldId id="310" r:id="rId11"/>
    <p:sldId id="311" r:id="rId13"/>
    <p:sldId id="312" r:id="rId14"/>
    <p:sldId id="263" r:id="rId15"/>
    <p:sldId id="271" r:id="rId16"/>
    <p:sldId id="316" r:id="rId17"/>
    <p:sldId id="318" r:id="rId18"/>
    <p:sldId id="319" r:id="rId19"/>
    <p:sldId id="320" r:id="rId20"/>
    <p:sldId id="266" r:id="rId21"/>
    <p:sldId id="321" r:id="rId22"/>
    <p:sldId id="322" r:id="rId23"/>
    <p:sldId id="323" r:id="rId24"/>
    <p:sldId id="297" r:id="rId25"/>
    <p:sldId id="313" r:id="rId26"/>
    <p:sldId id="300" r:id="rId27"/>
    <p:sldId id="314" r:id="rId28"/>
    <p:sldId id="324" r:id="rId29"/>
    <p:sldId id="325" r:id="rId30"/>
    <p:sldId id="326" r:id="rId31"/>
    <p:sldId id="328" r:id="rId32"/>
    <p:sldId id="327" r:id="rId33"/>
    <p:sldId id="329" r:id="rId34"/>
    <p:sldId id="330" r:id="rId35"/>
    <p:sldId id="331" r:id="rId36"/>
    <p:sldId id="332" r:id="rId37"/>
    <p:sldId id="333" r:id="rId38"/>
    <p:sldId id="30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38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11.vml.rels><?xml version="1.0" encoding="UTF-8" standalone="yes"?>
<Relationships xmlns="http://schemas.openxmlformats.org/package/2006/relationships"><Relationship Id="rId4" Type="http://schemas.openxmlformats.org/officeDocument/2006/relationships/image" Target="../media/image93.wmf"/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12.vml.rels><?xml version="1.0" encoding="UTF-8" standalone="yes"?>
<Relationships xmlns="http://schemas.openxmlformats.org/package/2006/relationships"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13.vml.rels><?xml version="1.0" encoding="UTF-8" standalone="yes"?>
<Relationships xmlns="http://schemas.openxmlformats.org/package/2006/relationships"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/Relationships>
</file>

<file path=ppt/drawings/_rels/vmlDrawing1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2.wmf"/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35.wmf"/></Relationships>
</file>

<file path=ppt/drawings/_rels/vmlDrawing1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5.wmf"/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6" Type="http://schemas.openxmlformats.org/officeDocument/2006/relationships/image" Target="../media/image120.wmf"/><Relationship Id="rId5" Type="http://schemas.openxmlformats.org/officeDocument/2006/relationships/image" Target="../media/image119.wmf"/><Relationship Id="rId4" Type="http://schemas.openxmlformats.org/officeDocument/2006/relationships/image" Target="../media/image118.wmf"/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5" Type="http://schemas.openxmlformats.org/officeDocument/2006/relationships/image" Target="../media/image125.wmf"/><Relationship Id="rId4" Type="http://schemas.openxmlformats.org/officeDocument/2006/relationships/image" Target="../media/image124.wmf"/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/Relationships>
</file>

<file path=ppt/drawings/_rels/vmlDrawing18.vml.rels><?xml version="1.0" encoding="UTF-8" standalone="yes"?>
<Relationships xmlns="http://schemas.openxmlformats.org/package/2006/relationships"><Relationship Id="rId5" Type="http://schemas.openxmlformats.org/officeDocument/2006/relationships/image" Target="../media/image130.wmf"/><Relationship Id="rId4" Type="http://schemas.openxmlformats.org/officeDocument/2006/relationships/image" Target="../media/image129.wmf"/><Relationship Id="rId3" Type="http://schemas.openxmlformats.org/officeDocument/2006/relationships/image" Target="../media/image128.wmf"/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19.vml.rels><?xml version="1.0" encoding="UTF-8" standalone="yes"?>
<Relationships xmlns="http://schemas.openxmlformats.org/package/2006/relationships"><Relationship Id="rId7" Type="http://schemas.openxmlformats.org/officeDocument/2006/relationships/image" Target="../media/image137.wmf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2.vml.rels><?xml version="1.0" encoding="UTF-8" standalone="yes"?>
<Relationships xmlns="http://schemas.openxmlformats.org/package/2006/relationships"><Relationship Id="rId7" Type="http://schemas.openxmlformats.org/officeDocument/2006/relationships/image" Target="../media/image26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0.vml.rels><?xml version="1.0" encoding="UTF-8" standalone="yes"?>
<Relationships xmlns="http://schemas.openxmlformats.org/package/2006/relationships"><Relationship Id="rId7" Type="http://schemas.openxmlformats.org/officeDocument/2006/relationships/image" Target="../media/image137.wmf"/><Relationship Id="rId6" Type="http://schemas.openxmlformats.org/officeDocument/2006/relationships/image" Target="../media/image142.wmf"/><Relationship Id="rId5" Type="http://schemas.openxmlformats.org/officeDocument/2006/relationships/image" Target="../media/image141.wmf"/><Relationship Id="rId4" Type="http://schemas.openxmlformats.org/officeDocument/2006/relationships/image" Target="../media/image140.wmf"/><Relationship Id="rId3" Type="http://schemas.openxmlformats.org/officeDocument/2006/relationships/image" Target="../media/image139.wmf"/><Relationship Id="rId2" Type="http://schemas.openxmlformats.org/officeDocument/2006/relationships/image" Target="../media/image133.wmf"/><Relationship Id="rId1" Type="http://schemas.openxmlformats.org/officeDocument/2006/relationships/image" Target="../media/image138.wmf"/></Relationships>
</file>

<file path=ppt/drawings/_rels/vmlDrawing21.vml.rels><?xml version="1.0" encoding="UTF-8" standalone="yes"?>
<Relationships xmlns="http://schemas.openxmlformats.org/package/2006/relationships"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7" Type="http://schemas.openxmlformats.org/officeDocument/2006/relationships/image" Target="../media/image38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6.vml.rels><?xml version="1.0" encoding="UTF-8" standalone="yes"?>
<Relationships xmlns="http://schemas.openxmlformats.org/package/2006/relationships"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72.wmf"/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8.vml.rels><?xml version="1.0" encoding="UTF-8" standalone="yes"?>
<Relationships xmlns="http://schemas.openxmlformats.org/package/2006/relationships"><Relationship Id="rId5" Type="http://schemas.openxmlformats.org/officeDocument/2006/relationships/image" Target="../media/image77.wmf"/><Relationship Id="rId4" Type="http://schemas.openxmlformats.org/officeDocument/2006/relationships/image" Target="../media/image76.wmf"/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9.vml.rels><?xml version="1.0" encoding="UTF-8" standalone="yes"?>
<Relationships xmlns="http://schemas.openxmlformats.org/package/2006/relationships"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5308D-B487-4B66-B99E-358514AA5566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03D4B-8DCF-44CD-BB6E-F8E346ADB1A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64637A2D-A331-405D-9CD6-58D9DBC2C908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89EE8145-6BDF-45AB-8043-5E7D168E482B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7B69E38C-5BF6-4BBE-84F7-057225C9E788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7B69E38C-5BF6-4BBE-84F7-057225C9E788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BF85430D-4214-4B5E-AA05-D7E5B62C3D46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9A19B610-3666-487C-9AB2-91AED14D06A3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391FB1FB-3CE3-41F3-A43E-42C425CA2B74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204E66F7-D4C8-4712-A3C0-BA036BB27863}" type="slidenum">
              <a:rPr lang="ru-RU" altLang="ru-RU" smtClean="0"/>
            </a:fld>
            <a:endParaRPr lang="ru-RU" alt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hyperlink" Target="https://i.pinimg.com/736x/26/b4/78/26b47871f0057f4023511a5f11cb554e.jpg" TargetMode="External"/><Relationship Id="rId8" Type="http://schemas.openxmlformats.org/officeDocument/2006/relationships/hyperlink" Target="https://ds04.infourok.ru/uploads/ex/03ce/000e9645-2a2f7878/hello_html_3f3d35b6.png" TargetMode="External"/><Relationship Id="rId7" Type="http://schemas.openxmlformats.org/officeDocument/2006/relationships/hyperlink" Target="http://www.carnegieknowledgenetwork.org/wp-content/uploads/2013/10/Harris-photo-rule_protractor_colorful.jpg" TargetMode="External"/><Relationship Id="rId6" Type="http://schemas.openxmlformats.org/officeDocument/2006/relationships/hyperlink" Target="https://avatars.mds.yandex.net/get-pdb/1756889/886de054-aedf-4ae4-aa77-ea82f2670d65/s1200?webp=false" TargetMode="External"/><Relationship Id="rId5" Type="http://schemas.openxmlformats.org/officeDocument/2006/relationships/hyperlink" Target="http://zato7best.ucoz.ru/_nw/0/23539733.jpg" TargetMode="External"/><Relationship Id="rId4" Type="http://schemas.openxmlformats.org/officeDocument/2006/relationships/hyperlink" Target="http://900igr.net/up/datai/70133/0001-001-.jpg" TargetMode="External"/><Relationship Id="rId3" Type="http://schemas.openxmlformats.org/officeDocument/2006/relationships/hyperlink" Target="https://fs00.infourok.ru/images/doc/242/230266/2/img1.jpg" TargetMode="Externa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26/b4/78/26b47871f0057f4023511a5f11cb554e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378631"/>
            <a:ext cx="2448272" cy="22204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915816" y="4437112"/>
            <a:ext cx="4856584" cy="216024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Автор: Иванова Нина Николаевна,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 математики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МОУ «СОШ» с.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Большелуг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Корткеросский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район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Республика Коми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146" name="Picture 2" descr="http://zato7best.ucoz.ru/_nw/0/23539733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EDE8FF"/>
              </a:clrFrom>
              <a:clrTo>
                <a:srgbClr val="EDE8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88641"/>
            <a:ext cx="7128792" cy="151216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3ce/000e9645-2a2f7878/hello_html_3f3d35b6.pn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7976" y="4437112"/>
            <a:ext cx="2043365" cy="22322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arnegieknowledgenetwork.org/wp-content/uploads/2013/10/Harris-photo-rule_protractor_colorful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D8EAF3"/>
              </a:clrFrom>
              <a:clrTo>
                <a:srgbClr val="D8EA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7529" y="5201817"/>
            <a:ext cx="2234953" cy="14675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50691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756889/886de054-aedf-4ae4-aa77-ea82f2670d65/s1200?webp=false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2F8EE"/>
              </a:clrFrom>
              <a:clrTo>
                <a:srgbClr val="F2F8EE">
                  <a:alpha val="0"/>
                </a:srgbClr>
              </a:clrTo>
            </a:clrChange>
          </a:blip>
          <a:srcRect l="8929" t="19521" r="7143" b="11905"/>
          <a:stretch>
            <a:fillRect/>
          </a:stretch>
        </p:blipFill>
        <p:spPr bwMode="auto">
          <a:xfrm>
            <a:off x="7020273" y="260648"/>
            <a:ext cx="1952955" cy="11967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91680" y="332657"/>
            <a:ext cx="5040560" cy="1070992"/>
          </a:xfrm>
        </p:spPr>
        <p:txBody>
          <a:bodyPr/>
          <a:lstStyle>
            <a:lvl1pPr>
              <a:defRPr b="1">
                <a:solidFill>
                  <a:srgbClr val="7030A0"/>
                </a:solidFill>
              </a:defRPr>
            </a:lvl1pPr>
          </a:lstStyle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7624" y="1484785"/>
            <a:ext cx="741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https://fs00.infourok.ru/images/doc/242/230266/2/img1.jpg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http://900igr.net/up/datai/70133/0001-001-.jpg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http://zato7best.ucoz.ru/_nw/0/23539733.jpg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https://avatars.mds.yandex.net/get-pdb/1756889/886de054-aedf-4ae4-aa77-ea82f2670d65/s1200?webp=false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http://www.carnegieknowledgenetwork.org/wp-content/uploads/2013/10/Harris-photo-rule_protractor_colorful.jpg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https://ds04.infourok.ru/uploads/ex/03ce/000e9645-2a2f7878/hello_html_3f3d35b6.png</a:t>
            </a:r>
            <a:endParaRPr lang="ru-RU" sz="1400" dirty="0" smtClean="0"/>
          </a:p>
          <a:p>
            <a:r>
              <a:rPr lang="en-US" sz="1400" dirty="0" smtClean="0">
                <a:hlinkClick r:id="rId9"/>
              </a:rPr>
              <a:t>https://i.pinimg.com/736x/26/b4/78/26b47871f0057f4023511a5f11cb554e.jpg</a:t>
            </a:r>
            <a:r>
              <a:rPr lang="ru-RU" sz="1400" dirty="0" smtClean="0"/>
              <a:t>  </a:t>
            </a:r>
            <a:endParaRPr lang="ru-RU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lmagic.info/images/opyty/2014/experiments_20140924133809.jpg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04"/>
          <a:stretch>
            <a:fillRect/>
          </a:stretch>
        </p:blipFill>
        <p:spPr bwMode="auto">
          <a:xfrm>
            <a:off x="35444" y="164639"/>
            <a:ext cx="6840813" cy="2496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9" y="164639"/>
            <a:ext cx="2246651" cy="249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899592" y="3044958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E2C19D-BF19-44E1-B531-09717BC0D58D}" type="datetimeFigureOut">
              <a:rPr lang="ru-RU" smtClean="0"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5BACB0-9332-4BC6-8DB8-0A1FE9F77138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576263"/>
            <a:ext cx="7779224" cy="285273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12" y="3455988"/>
            <a:ext cx="7779224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8E3F1-8933-4AF5-8F81-EB0D29568AA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5E6D-01AD-4AF9-B6B5-29C30DB7C5E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DF594-6140-4A3D-9ED3-FD9DA4E0B9E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31E81-22AB-45F9-B362-DB7262F1E59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7291A-8843-4202-A5AC-1C593E4A1382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6.bin"/><Relationship Id="rId8" Type="http://schemas.openxmlformats.org/officeDocument/2006/relationships/image" Target="../media/image30.wmf"/><Relationship Id="rId7" Type="http://schemas.openxmlformats.org/officeDocument/2006/relationships/oleObject" Target="../embeddings/oleObject15.bin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8.wmf"/><Relationship Id="rId3" Type="http://schemas.openxmlformats.org/officeDocument/2006/relationships/oleObject" Target="../embeddings/oleObject13.bin"/><Relationship Id="rId2" Type="http://schemas.openxmlformats.org/officeDocument/2006/relationships/image" Target="../media/image27.wmf"/><Relationship Id="rId13" Type="http://schemas.openxmlformats.org/officeDocument/2006/relationships/notesSlide" Target="../notesSlides/notesSlide2.xml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1.wmf"/><Relationship Id="rId1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1.bin"/><Relationship Id="rId8" Type="http://schemas.openxmlformats.org/officeDocument/2006/relationships/image" Target="../media/image35.wmf"/><Relationship Id="rId7" Type="http://schemas.openxmlformats.org/officeDocument/2006/relationships/oleObject" Target="../embeddings/oleObject20.bin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3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32.wmf"/><Relationship Id="rId18" Type="http://schemas.openxmlformats.org/officeDocument/2006/relationships/vmlDrawing" Target="../drawings/vmlDrawing4.vml"/><Relationship Id="rId17" Type="http://schemas.openxmlformats.org/officeDocument/2006/relationships/slideLayout" Target="../slideLayouts/slideLayout2.xml"/><Relationship Id="rId16" Type="http://schemas.openxmlformats.org/officeDocument/2006/relationships/oleObject" Target="../embeddings/oleObject25.bin"/><Relationship Id="rId15" Type="http://schemas.openxmlformats.org/officeDocument/2006/relationships/oleObject" Target="../embeddings/oleObject24.bin"/><Relationship Id="rId14" Type="http://schemas.openxmlformats.org/officeDocument/2006/relationships/image" Target="../media/image38.wmf"/><Relationship Id="rId13" Type="http://schemas.openxmlformats.org/officeDocument/2006/relationships/oleObject" Target="../embeddings/oleObject23.bin"/><Relationship Id="rId12" Type="http://schemas.openxmlformats.org/officeDocument/2006/relationships/image" Target="../media/image37.wmf"/><Relationship Id="rId11" Type="http://schemas.openxmlformats.org/officeDocument/2006/relationships/oleObject" Target="../embeddings/oleObject22.bin"/><Relationship Id="rId10" Type="http://schemas.openxmlformats.org/officeDocument/2006/relationships/image" Target="../media/image36.wmf"/><Relationship Id="rId1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7.png"/><Relationship Id="rId8" Type="http://schemas.openxmlformats.org/officeDocument/2006/relationships/image" Target="../media/image46.png"/><Relationship Id="rId7" Type="http://schemas.openxmlformats.org/officeDocument/2006/relationships/image" Target="../media/image45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9" Type="http://schemas.openxmlformats.org/officeDocument/2006/relationships/slideLayout" Target="../slideLayouts/slideLayout2.xml"/><Relationship Id="rId18" Type="http://schemas.openxmlformats.org/officeDocument/2006/relationships/image" Target="../media/image56.png"/><Relationship Id="rId17" Type="http://schemas.openxmlformats.org/officeDocument/2006/relationships/image" Target="../media/image55.png"/><Relationship Id="rId16" Type="http://schemas.openxmlformats.org/officeDocument/2006/relationships/image" Target="../media/image54.png"/><Relationship Id="rId15" Type="http://schemas.openxmlformats.org/officeDocument/2006/relationships/image" Target="../media/image53.png"/><Relationship Id="rId14" Type="http://schemas.openxmlformats.org/officeDocument/2006/relationships/image" Target="../media/image52.png"/><Relationship Id="rId13" Type="http://schemas.openxmlformats.org/officeDocument/2006/relationships/image" Target="../media/image51.png"/><Relationship Id="rId12" Type="http://schemas.openxmlformats.org/officeDocument/2006/relationships/image" Target="../media/image50.png"/><Relationship Id="rId11" Type="http://schemas.openxmlformats.org/officeDocument/2006/relationships/image" Target="../media/image49.png"/><Relationship Id="rId10" Type="http://schemas.openxmlformats.org/officeDocument/2006/relationships/image" Target="../media/image48.png"/><Relationship Id="rId1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1.wmf"/><Relationship Id="rId4" Type="http://schemas.openxmlformats.org/officeDocument/2006/relationships/image" Target="../media/image60.wmf"/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2.wmf"/><Relationship Id="rId1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1.bin"/><Relationship Id="rId8" Type="http://schemas.openxmlformats.org/officeDocument/2006/relationships/image" Target="../media/image66.wmf"/><Relationship Id="rId7" Type="http://schemas.openxmlformats.org/officeDocument/2006/relationships/oleObject" Target="../embeddings/oleObject30.bin"/><Relationship Id="rId6" Type="http://schemas.openxmlformats.org/officeDocument/2006/relationships/image" Target="../media/image65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64.wmf"/><Relationship Id="rId3" Type="http://schemas.openxmlformats.org/officeDocument/2006/relationships/oleObject" Target="../embeddings/oleObject28.bin"/><Relationship Id="rId2" Type="http://schemas.openxmlformats.org/officeDocument/2006/relationships/image" Target="../media/image63.wmf"/><Relationship Id="rId15" Type="http://schemas.openxmlformats.org/officeDocument/2006/relationships/notesSlide" Target="../notesSlides/notesSlide4.xml"/><Relationship Id="rId14" Type="http://schemas.openxmlformats.org/officeDocument/2006/relationships/vmlDrawing" Target="../drawings/vmlDrawing6.v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68.wmf"/><Relationship Id="rId11" Type="http://schemas.openxmlformats.org/officeDocument/2006/relationships/oleObject" Target="../embeddings/oleObject32.bin"/><Relationship Id="rId10" Type="http://schemas.openxmlformats.org/officeDocument/2006/relationships/image" Target="../media/image67.wmf"/><Relationship Id="rId1" Type="http://schemas.openxmlformats.org/officeDocument/2006/relationships/oleObject" Target="../embeddings/oleObject27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72.wmf"/><Relationship Id="rId7" Type="http://schemas.openxmlformats.org/officeDocument/2006/relationships/oleObject" Target="../embeddings/oleObject36.bin"/><Relationship Id="rId6" Type="http://schemas.openxmlformats.org/officeDocument/2006/relationships/image" Target="../media/image71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70.wmf"/><Relationship Id="rId3" Type="http://schemas.openxmlformats.org/officeDocument/2006/relationships/oleObject" Target="../embeddings/oleObject34.bin"/><Relationship Id="rId2" Type="http://schemas.openxmlformats.org/officeDocument/2006/relationships/image" Target="../media/image69.wmf"/><Relationship Id="rId11" Type="http://schemas.openxmlformats.org/officeDocument/2006/relationships/notesSlide" Target="../notesSlides/notesSlide5.xml"/><Relationship Id="rId10" Type="http://schemas.openxmlformats.org/officeDocument/2006/relationships/vmlDrawing" Target="../drawings/vmlDrawing7.vml"/><Relationship Id="rId1" Type="http://schemas.openxmlformats.org/officeDocument/2006/relationships/oleObject" Target="../embeddings/oleObject33.bin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1.bin"/><Relationship Id="rId8" Type="http://schemas.openxmlformats.org/officeDocument/2006/relationships/image" Target="../media/image76.wmf"/><Relationship Id="rId7" Type="http://schemas.openxmlformats.org/officeDocument/2006/relationships/oleObject" Target="../embeddings/oleObject40.bin"/><Relationship Id="rId6" Type="http://schemas.openxmlformats.org/officeDocument/2006/relationships/image" Target="../media/image75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74.wmf"/><Relationship Id="rId3" Type="http://schemas.openxmlformats.org/officeDocument/2006/relationships/oleObject" Target="../embeddings/oleObject38.bin"/><Relationship Id="rId2" Type="http://schemas.openxmlformats.org/officeDocument/2006/relationships/image" Target="../media/image73.wmf"/><Relationship Id="rId13" Type="http://schemas.openxmlformats.org/officeDocument/2006/relationships/notesSlide" Target="../notesSlides/notesSlide6.xml"/><Relationship Id="rId12" Type="http://schemas.openxmlformats.org/officeDocument/2006/relationships/vmlDrawing" Target="../drawings/vmlDrawing8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77.wmf"/><Relationship Id="rId1" Type="http://schemas.openxmlformats.org/officeDocument/2006/relationships/oleObject" Target="../embeddings/oleObject37.bin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79.png"/><Relationship Id="rId2" Type="http://schemas.openxmlformats.org/officeDocument/2006/relationships/slide" Target="slide3.xml"/><Relationship Id="rId1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6.bin"/><Relationship Id="rId8" Type="http://schemas.openxmlformats.org/officeDocument/2006/relationships/image" Target="../media/image84.wmf"/><Relationship Id="rId7" Type="http://schemas.openxmlformats.org/officeDocument/2006/relationships/oleObject" Target="../embeddings/oleObject45.bin"/><Relationship Id="rId6" Type="http://schemas.openxmlformats.org/officeDocument/2006/relationships/image" Target="../media/image83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82.wmf"/><Relationship Id="rId3" Type="http://schemas.openxmlformats.org/officeDocument/2006/relationships/oleObject" Target="../embeddings/oleObject43.bin"/><Relationship Id="rId2" Type="http://schemas.openxmlformats.org/officeDocument/2006/relationships/image" Target="../media/image81.wmf"/><Relationship Id="rId15" Type="http://schemas.openxmlformats.org/officeDocument/2006/relationships/notesSlide" Target="../notesSlides/notesSlide7.xml"/><Relationship Id="rId14" Type="http://schemas.openxmlformats.org/officeDocument/2006/relationships/vmlDrawing" Target="../drawings/vmlDrawing9.v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86.wmf"/><Relationship Id="rId11" Type="http://schemas.openxmlformats.org/officeDocument/2006/relationships/oleObject" Target="../embeddings/oleObject47.bin"/><Relationship Id="rId10" Type="http://schemas.openxmlformats.org/officeDocument/2006/relationships/image" Target="../media/image85.wmf"/><Relationship Id="rId1" Type="http://schemas.openxmlformats.org/officeDocument/2006/relationships/oleObject" Target="../embeddings/oleObject4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http://www.mathm.ru/zad/ege/zad15eget.html" TargetMode="Externa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vmlDrawing" Target="../drawings/vmlDrawing10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88.wmf"/><Relationship Id="rId3" Type="http://schemas.openxmlformats.org/officeDocument/2006/relationships/oleObject" Target="../embeddings/oleObject49.bin"/><Relationship Id="rId2" Type="http://schemas.openxmlformats.org/officeDocument/2006/relationships/image" Target="../media/image87.wmf"/><Relationship Id="rId1" Type="http://schemas.openxmlformats.org/officeDocument/2006/relationships/oleObject" Target="../embeddings/oleObject48.bin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93.wmf"/><Relationship Id="rId7" Type="http://schemas.openxmlformats.org/officeDocument/2006/relationships/oleObject" Target="../embeddings/oleObject54.bin"/><Relationship Id="rId6" Type="http://schemas.openxmlformats.org/officeDocument/2006/relationships/image" Target="../media/image92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91.wmf"/><Relationship Id="rId3" Type="http://schemas.openxmlformats.org/officeDocument/2006/relationships/oleObject" Target="../embeddings/oleObject52.bin"/><Relationship Id="rId2" Type="http://schemas.openxmlformats.org/officeDocument/2006/relationships/image" Target="../media/image90.wmf"/><Relationship Id="rId10" Type="http://schemas.openxmlformats.org/officeDocument/2006/relationships/vmlDrawing" Target="../drawings/vmlDrawing11.vml"/><Relationship Id="rId1" Type="http://schemas.openxmlformats.org/officeDocument/2006/relationships/oleObject" Target="../embeddings/oleObject5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5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9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7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9.bin"/><Relationship Id="rId8" Type="http://schemas.openxmlformats.org/officeDocument/2006/relationships/image" Target="../media/image101.wmf"/><Relationship Id="rId7" Type="http://schemas.openxmlformats.org/officeDocument/2006/relationships/oleObject" Target="../embeddings/oleObject58.bin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99.wmf"/><Relationship Id="rId3" Type="http://schemas.openxmlformats.org/officeDocument/2006/relationships/oleObject" Target="../embeddings/oleObject56.bin"/><Relationship Id="rId2" Type="http://schemas.openxmlformats.org/officeDocument/2006/relationships/image" Target="../media/image98.wmf"/><Relationship Id="rId14" Type="http://schemas.openxmlformats.org/officeDocument/2006/relationships/vmlDrawing" Target="../drawings/vmlDrawing12.vml"/><Relationship Id="rId13" Type="http://schemas.openxmlformats.org/officeDocument/2006/relationships/slideLayout" Target="../slideLayouts/slideLayout8.xml"/><Relationship Id="rId12" Type="http://schemas.openxmlformats.org/officeDocument/2006/relationships/image" Target="../media/image103.wmf"/><Relationship Id="rId11" Type="http://schemas.openxmlformats.org/officeDocument/2006/relationships/oleObject" Target="../embeddings/oleObject60.bin"/><Relationship Id="rId10" Type="http://schemas.openxmlformats.org/officeDocument/2006/relationships/image" Target="../media/image102.wmf"/><Relationship Id="rId1" Type="http://schemas.openxmlformats.org/officeDocument/2006/relationships/oleObject" Target="../embeddings/oleObject55.bin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6.wmf"/><Relationship Id="rId8" Type="http://schemas.openxmlformats.org/officeDocument/2006/relationships/oleObject" Target="../embeddings/oleObject63.bin"/><Relationship Id="rId7" Type="http://schemas.openxmlformats.org/officeDocument/2006/relationships/slide" Target="slide24.xml"/><Relationship Id="rId6" Type="http://schemas.openxmlformats.org/officeDocument/2006/relationships/image" Target="../media/image105.wmf"/><Relationship Id="rId5" Type="http://schemas.openxmlformats.org/officeDocument/2006/relationships/oleObject" Target="../embeddings/oleObject62.bin"/><Relationship Id="rId4" Type="http://schemas.openxmlformats.org/officeDocument/2006/relationships/slide" Target="slide23.xml"/><Relationship Id="rId3" Type="http://schemas.openxmlformats.org/officeDocument/2006/relationships/image" Target="../media/image104.wmf"/><Relationship Id="rId21" Type="http://schemas.openxmlformats.org/officeDocument/2006/relationships/vmlDrawing" Target="../drawings/vmlDrawing13.vml"/><Relationship Id="rId20" Type="http://schemas.openxmlformats.org/officeDocument/2006/relationships/slideLayout" Target="../slideLayouts/slideLayout9.xml"/><Relationship Id="rId2" Type="http://schemas.openxmlformats.org/officeDocument/2006/relationships/oleObject" Target="../embeddings/oleObject61.bin"/><Relationship Id="rId19" Type="http://schemas.openxmlformats.org/officeDocument/2006/relationships/slide" Target="slide21.xml"/><Relationship Id="rId18" Type="http://schemas.openxmlformats.org/officeDocument/2006/relationships/image" Target="../media/image109.wmf"/><Relationship Id="rId17" Type="http://schemas.openxmlformats.org/officeDocument/2006/relationships/oleObject" Target="../embeddings/oleObject66.bin"/><Relationship Id="rId16" Type="http://schemas.openxmlformats.org/officeDocument/2006/relationships/slide" Target="slide25.xml"/><Relationship Id="rId15" Type="http://schemas.openxmlformats.org/officeDocument/2006/relationships/image" Target="../media/image108.wmf"/><Relationship Id="rId14" Type="http://schemas.openxmlformats.org/officeDocument/2006/relationships/oleObject" Target="../embeddings/oleObject65.bin"/><Relationship Id="rId13" Type="http://schemas.openxmlformats.org/officeDocument/2006/relationships/slide" Target="slide27.xml"/><Relationship Id="rId12" Type="http://schemas.openxmlformats.org/officeDocument/2006/relationships/image" Target="../media/image107.wmf"/><Relationship Id="rId11" Type="http://schemas.openxmlformats.org/officeDocument/2006/relationships/oleObject" Target="../embeddings/oleObject64.bin"/><Relationship Id="rId10" Type="http://schemas.openxmlformats.org/officeDocument/2006/relationships/slide" Target="slide26.xml"/><Relationship Id="rId1" Type="http://schemas.openxmlformats.org/officeDocument/2006/relationships/slide" Target="slide22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2.wmf"/><Relationship Id="rId8" Type="http://schemas.openxmlformats.org/officeDocument/2006/relationships/oleObject" Target="../embeddings/oleObject70.bin"/><Relationship Id="rId7" Type="http://schemas.openxmlformats.org/officeDocument/2006/relationships/slide" Target="slide20.x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110.wmf"/><Relationship Id="rId3" Type="http://schemas.openxmlformats.org/officeDocument/2006/relationships/oleObject" Target="../embeddings/oleObject68.bin"/><Relationship Id="rId2" Type="http://schemas.openxmlformats.org/officeDocument/2006/relationships/image" Target="../media/image35.wmf"/><Relationship Id="rId11" Type="http://schemas.openxmlformats.org/officeDocument/2006/relationships/vmlDrawing" Target="../drawings/vmlDrawing14.vml"/><Relationship Id="rId10" Type="http://schemas.openxmlformats.org/officeDocument/2006/relationships/slideLayout" Target="../slideLayouts/slideLayout9.xml"/><Relationship Id="rId1" Type="http://schemas.openxmlformats.org/officeDocument/2006/relationships/oleObject" Target="../embeddings/oleObject67.bin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slide" Target="slide20.xml"/><Relationship Id="rId8" Type="http://schemas.openxmlformats.org/officeDocument/2006/relationships/image" Target="../media/image115.wmf"/><Relationship Id="rId7" Type="http://schemas.openxmlformats.org/officeDocument/2006/relationships/oleObject" Target="../embeddings/oleObject74.bin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113.wmf"/><Relationship Id="rId3" Type="http://schemas.openxmlformats.org/officeDocument/2006/relationships/oleObject" Target="../embeddings/oleObject72.bin"/><Relationship Id="rId2" Type="http://schemas.openxmlformats.org/officeDocument/2006/relationships/image" Target="../media/image35.wmf"/><Relationship Id="rId11" Type="http://schemas.openxmlformats.org/officeDocument/2006/relationships/vmlDrawing" Target="../drawings/vmlDrawing15.vml"/><Relationship Id="rId10" Type="http://schemas.openxmlformats.org/officeDocument/2006/relationships/slideLayout" Target="../slideLayouts/slideLayout9.xml"/><Relationship Id="rId1" Type="http://schemas.openxmlformats.org/officeDocument/2006/relationships/oleObject" Target="../embeddings/oleObject7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9.bin"/><Relationship Id="rId8" Type="http://schemas.openxmlformats.org/officeDocument/2006/relationships/image" Target="../media/image118.wmf"/><Relationship Id="rId7" Type="http://schemas.openxmlformats.org/officeDocument/2006/relationships/oleObject" Target="../embeddings/oleObject78.bin"/><Relationship Id="rId6" Type="http://schemas.openxmlformats.org/officeDocument/2006/relationships/image" Target="../media/image117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116.wmf"/><Relationship Id="rId3" Type="http://schemas.openxmlformats.org/officeDocument/2006/relationships/oleObject" Target="../embeddings/oleObject76.bin"/><Relationship Id="rId2" Type="http://schemas.openxmlformats.org/officeDocument/2006/relationships/image" Target="../media/image35.wmf"/><Relationship Id="rId15" Type="http://schemas.openxmlformats.org/officeDocument/2006/relationships/vmlDrawing" Target="../drawings/vmlDrawing16.vml"/><Relationship Id="rId14" Type="http://schemas.openxmlformats.org/officeDocument/2006/relationships/slideLayout" Target="../slideLayouts/slideLayout9.xml"/><Relationship Id="rId13" Type="http://schemas.openxmlformats.org/officeDocument/2006/relationships/slide" Target="slide20.xml"/><Relationship Id="rId12" Type="http://schemas.openxmlformats.org/officeDocument/2006/relationships/image" Target="../media/image120.wmf"/><Relationship Id="rId11" Type="http://schemas.openxmlformats.org/officeDocument/2006/relationships/oleObject" Target="../embeddings/oleObject80.bin"/><Relationship Id="rId10" Type="http://schemas.openxmlformats.org/officeDocument/2006/relationships/image" Target="../media/image119.wmf"/><Relationship Id="rId1" Type="http://schemas.openxmlformats.org/officeDocument/2006/relationships/oleObject" Target="../embeddings/oleObject75.bin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5.bin"/><Relationship Id="rId8" Type="http://schemas.openxmlformats.org/officeDocument/2006/relationships/image" Target="../media/image124.wmf"/><Relationship Id="rId7" Type="http://schemas.openxmlformats.org/officeDocument/2006/relationships/oleObject" Target="../embeddings/oleObject84.bin"/><Relationship Id="rId6" Type="http://schemas.openxmlformats.org/officeDocument/2006/relationships/image" Target="../media/image123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122.wmf"/><Relationship Id="rId3" Type="http://schemas.openxmlformats.org/officeDocument/2006/relationships/oleObject" Target="../embeddings/oleObject82.bin"/><Relationship Id="rId2" Type="http://schemas.openxmlformats.org/officeDocument/2006/relationships/image" Target="../media/image121.wmf"/><Relationship Id="rId13" Type="http://schemas.openxmlformats.org/officeDocument/2006/relationships/vmlDrawing" Target="../drawings/vmlDrawing17.vml"/><Relationship Id="rId12" Type="http://schemas.openxmlformats.org/officeDocument/2006/relationships/slideLayout" Target="../slideLayouts/slideLayout9.xml"/><Relationship Id="rId11" Type="http://schemas.openxmlformats.org/officeDocument/2006/relationships/slide" Target="slide20.xml"/><Relationship Id="rId10" Type="http://schemas.openxmlformats.org/officeDocument/2006/relationships/image" Target="../media/image125.wmf"/><Relationship Id="rId1" Type="http://schemas.openxmlformats.org/officeDocument/2006/relationships/oleObject" Target="../embeddings/oleObject81.bin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0.bin"/><Relationship Id="rId8" Type="http://schemas.openxmlformats.org/officeDocument/2006/relationships/image" Target="../media/image129.wmf"/><Relationship Id="rId7" Type="http://schemas.openxmlformats.org/officeDocument/2006/relationships/oleObject" Target="../embeddings/oleObject89.bin"/><Relationship Id="rId6" Type="http://schemas.openxmlformats.org/officeDocument/2006/relationships/image" Target="../media/image128.wmf"/><Relationship Id="rId5" Type="http://schemas.openxmlformats.org/officeDocument/2006/relationships/oleObject" Target="../embeddings/oleObject88.bin"/><Relationship Id="rId4" Type="http://schemas.openxmlformats.org/officeDocument/2006/relationships/image" Target="../media/image127.wmf"/><Relationship Id="rId3" Type="http://schemas.openxmlformats.org/officeDocument/2006/relationships/oleObject" Target="../embeddings/oleObject87.bin"/><Relationship Id="rId2" Type="http://schemas.openxmlformats.org/officeDocument/2006/relationships/image" Target="../media/image126.wmf"/><Relationship Id="rId13" Type="http://schemas.openxmlformats.org/officeDocument/2006/relationships/vmlDrawing" Target="../drawings/vmlDrawing18.vml"/><Relationship Id="rId12" Type="http://schemas.openxmlformats.org/officeDocument/2006/relationships/slideLayout" Target="../slideLayouts/slideLayout9.xml"/><Relationship Id="rId11" Type="http://schemas.openxmlformats.org/officeDocument/2006/relationships/slide" Target="slide20.xml"/><Relationship Id="rId10" Type="http://schemas.openxmlformats.org/officeDocument/2006/relationships/image" Target="../media/image130.wmf"/><Relationship Id="rId1" Type="http://schemas.openxmlformats.org/officeDocument/2006/relationships/oleObject" Target="../embeddings/oleObject86.bin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5.bin"/><Relationship Id="rId8" Type="http://schemas.openxmlformats.org/officeDocument/2006/relationships/image" Target="../media/image134.wmf"/><Relationship Id="rId7" Type="http://schemas.openxmlformats.org/officeDocument/2006/relationships/oleObject" Target="../embeddings/oleObject94.bin"/><Relationship Id="rId6" Type="http://schemas.openxmlformats.org/officeDocument/2006/relationships/image" Target="../media/image133.wmf"/><Relationship Id="rId5" Type="http://schemas.openxmlformats.org/officeDocument/2006/relationships/oleObject" Target="../embeddings/oleObject93.bin"/><Relationship Id="rId4" Type="http://schemas.openxmlformats.org/officeDocument/2006/relationships/image" Target="../media/image132.wmf"/><Relationship Id="rId3" Type="http://schemas.openxmlformats.org/officeDocument/2006/relationships/oleObject" Target="../embeddings/oleObject92.bin"/><Relationship Id="rId2" Type="http://schemas.openxmlformats.org/officeDocument/2006/relationships/image" Target="../media/image131.wmf"/><Relationship Id="rId16" Type="http://schemas.openxmlformats.org/officeDocument/2006/relationships/vmlDrawing" Target="../drawings/vmlDrawing19.vml"/><Relationship Id="rId15" Type="http://schemas.openxmlformats.org/officeDocument/2006/relationships/slideLayout" Target="../slideLayouts/slideLayout8.xml"/><Relationship Id="rId14" Type="http://schemas.openxmlformats.org/officeDocument/2006/relationships/image" Target="../media/image137.wmf"/><Relationship Id="rId13" Type="http://schemas.openxmlformats.org/officeDocument/2006/relationships/oleObject" Target="../embeddings/oleObject97.bin"/><Relationship Id="rId12" Type="http://schemas.openxmlformats.org/officeDocument/2006/relationships/image" Target="../media/image136.wmf"/><Relationship Id="rId11" Type="http://schemas.openxmlformats.org/officeDocument/2006/relationships/oleObject" Target="../embeddings/oleObject96.bin"/><Relationship Id="rId10" Type="http://schemas.openxmlformats.org/officeDocument/2006/relationships/image" Target="../media/image135.wmf"/><Relationship Id="rId1" Type="http://schemas.openxmlformats.org/officeDocument/2006/relationships/oleObject" Target="../embeddings/oleObject91.bin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2.bin"/><Relationship Id="rId8" Type="http://schemas.openxmlformats.org/officeDocument/2006/relationships/image" Target="../media/image140.wmf"/><Relationship Id="rId7" Type="http://schemas.openxmlformats.org/officeDocument/2006/relationships/oleObject" Target="../embeddings/oleObject101.bin"/><Relationship Id="rId6" Type="http://schemas.openxmlformats.org/officeDocument/2006/relationships/image" Target="../media/image139.w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133.wmf"/><Relationship Id="rId3" Type="http://schemas.openxmlformats.org/officeDocument/2006/relationships/oleObject" Target="../embeddings/oleObject99.bin"/><Relationship Id="rId2" Type="http://schemas.openxmlformats.org/officeDocument/2006/relationships/image" Target="../media/image138.wmf"/><Relationship Id="rId16" Type="http://schemas.openxmlformats.org/officeDocument/2006/relationships/vmlDrawing" Target="../drawings/vmlDrawing20.vml"/><Relationship Id="rId15" Type="http://schemas.openxmlformats.org/officeDocument/2006/relationships/slideLayout" Target="../slideLayouts/slideLayout8.xml"/><Relationship Id="rId14" Type="http://schemas.openxmlformats.org/officeDocument/2006/relationships/image" Target="../media/image137.wmf"/><Relationship Id="rId13" Type="http://schemas.openxmlformats.org/officeDocument/2006/relationships/oleObject" Target="../embeddings/oleObject104.bin"/><Relationship Id="rId12" Type="http://schemas.openxmlformats.org/officeDocument/2006/relationships/image" Target="../media/image142.wmf"/><Relationship Id="rId11" Type="http://schemas.openxmlformats.org/officeDocument/2006/relationships/oleObject" Target="../embeddings/oleObject103.bin"/><Relationship Id="rId10" Type="http://schemas.openxmlformats.org/officeDocument/2006/relationships/image" Target="../media/image141.wmf"/><Relationship Id="rId1" Type="http://schemas.openxmlformats.org/officeDocument/2006/relationships/oleObject" Target="../embeddings/oleObject98.bin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9.bin"/><Relationship Id="rId8" Type="http://schemas.openxmlformats.org/officeDocument/2006/relationships/image" Target="../media/image101.wmf"/><Relationship Id="rId7" Type="http://schemas.openxmlformats.org/officeDocument/2006/relationships/oleObject" Target="../embeddings/oleObject108.bin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99.wmf"/><Relationship Id="rId3" Type="http://schemas.openxmlformats.org/officeDocument/2006/relationships/oleObject" Target="../embeddings/oleObject106.bin"/><Relationship Id="rId2" Type="http://schemas.openxmlformats.org/officeDocument/2006/relationships/image" Target="../media/image98.wmf"/><Relationship Id="rId14" Type="http://schemas.openxmlformats.org/officeDocument/2006/relationships/vmlDrawing" Target="../drawings/vmlDrawing21.vml"/><Relationship Id="rId13" Type="http://schemas.openxmlformats.org/officeDocument/2006/relationships/slideLayout" Target="../slideLayouts/slideLayout8.xml"/><Relationship Id="rId12" Type="http://schemas.openxmlformats.org/officeDocument/2006/relationships/image" Target="../media/image103.wmf"/><Relationship Id="rId11" Type="http://schemas.openxmlformats.org/officeDocument/2006/relationships/oleObject" Target="../embeddings/oleObject110.bin"/><Relationship Id="rId10" Type="http://schemas.openxmlformats.org/officeDocument/2006/relationships/image" Target="../media/image102.wmf"/><Relationship Id="rId1" Type="http://schemas.openxmlformats.org/officeDocument/2006/relationships/oleObject" Target="../embeddings/oleObject105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44.jpeg"/><Relationship Id="rId1" Type="http://schemas.openxmlformats.org/officeDocument/2006/relationships/image" Target="../media/image1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infed.ru/articles/790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9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1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6.wmf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.bin"/><Relationship Id="rId8" Type="http://schemas.openxmlformats.org/officeDocument/2006/relationships/image" Target="../media/image23.wmf"/><Relationship Id="rId7" Type="http://schemas.openxmlformats.org/officeDocument/2006/relationships/oleObject" Target="../embeddings/oleObject8.bin"/><Relationship Id="rId6" Type="http://schemas.openxmlformats.org/officeDocument/2006/relationships/image" Target="../media/image22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1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20.wmf"/><Relationship Id="rId17" Type="http://schemas.openxmlformats.org/officeDocument/2006/relationships/notesSlide" Target="../notesSlides/notesSlide1.xml"/><Relationship Id="rId16" Type="http://schemas.openxmlformats.org/officeDocument/2006/relationships/vmlDrawing" Target="../drawings/vmlDrawing2.vml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26.wmf"/><Relationship Id="rId13" Type="http://schemas.openxmlformats.org/officeDocument/2006/relationships/oleObject" Target="../embeddings/oleObject11.bin"/><Relationship Id="rId12" Type="http://schemas.openxmlformats.org/officeDocument/2006/relationships/image" Target="../media/image25.wmf"/><Relationship Id="rId11" Type="http://schemas.openxmlformats.org/officeDocument/2006/relationships/oleObject" Target="../embeddings/oleObject10.bin"/><Relationship Id="rId10" Type="http://schemas.openxmlformats.org/officeDocument/2006/relationships/image" Target="../media/image24.wmf"/><Relationship Id="rId1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/>
          <p:nvPr/>
        </p:nvSpPr>
        <p:spPr>
          <a:xfrm>
            <a:off x="905073" y="537249"/>
            <a:ext cx="7792872" cy="2387600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300" b="1" dirty="0" smtClean="0">
                <a:solidFill>
                  <a:srgbClr val="FF0000"/>
                </a:solidFill>
              </a:rPr>
              <a:t>Задания №15 </a:t>
            </a:r>
            <a:r>
              <a:rPr lang="ru-RU" sz="5300" b="1" dirty="0" smtClean="0">
                <a:solidFill>
                  <a:srgbClr val="FF0000"/>
                </a:solidFill>
              </a:rPr>
              <a:t>  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br>
              <a:rPr lang="ru-RU" dirty="0" smtClean="0"/>
            </a:br>
            <a:r>
              <a:rPr lang="ru-RU" sz="8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Решение </a:t>
            </a:r>
            <a:r>
              <a:rPr lang="ru-RU" sz="8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логарифмических неравенств </a:t>
            </a:r>
            <a:endParaRPr lang="ru-RU" sz="73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://newschool-16.ru/wp-content/uploads/2019/02/%D0%BE%D1%86%D0%B5%D0%BD%D0%BE%D1%82%D0%BC%D0%B5%D1%8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801" y="2924849"/>
            <a:ext cx="2757417" cy="20335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479232" y="2492896"/>
            <a:ext cx="21098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ЕГЭ </a:t>
            </a:r>
            <a:r>
              <a:rPr lang="ru-RU" alt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2026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5"/>
          <p:cNvGraphicFramePr>
            <a:graphicFrameLocks noChangeAspect="1"/>
          </p:cNvGraphicFramePr>
          <p:nvPr/>
        </p:nvGraphicFramePr>
        <p:xfrm>
          <a:off x="566738" y="115888"/>
          <a:ext cx="749458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Формула" r:id="rId1" imgW="70713600" imgH="7315200" progId="Equation.3">
                  <p:embed/>
                </p:oleObj>
              </mc:Choice>
              <mc:Fallback>
                <p:oleObj name="Формула" r:id="rId1" imgW="70713600" imgH="7315200" progId="Equation.3">
                  <p:embed/>
                  <p:pic>
                    <p:nvPicPr>
                      <p:cNvPr id="0" name="Object 15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6738" y="115888"/>
                        <a:ext cx="7494587" cy="800100"/>
                      </a:xfrm>
                      <a:prstGeom prst="rect">
                        <a:avLst/>
                      </a:prstGeom>
                      <a:solidFill>
                        <a:srgbClr val="FFD1FF"/>
                      </a:solidFill>
                      <a:ln w="34925" cap="flat" cmpd="sng">
                        <a:solidFill>
                          <a:srgbClr val="FF66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16"/>
          <p:cNvGraphicFramePr>
            <a:graphicFrameLocks noChangeAspect="1"/>
          </p:cNvGraphicFramePr>
          <p:nvPr/>
        </p:nvGraphicFramePr>
        <p:xfrm>
          <a:off x="112713" y="1557338"/>
          <a:ext cx="6888162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Формула" r:id="rId3" imgW="57607200" imgH="10363200" progId="Equation.3">
                  <p:embed/>
                </p:oleObj>
              </mc:Choice>
              <mc:Fallback>
                <p:oleObj name="Формула" r:id="rId3" imgW="57607200" imgH="10363200" progId="Equation.3">
                  <p:embed/>
                  <p:pic>
                    <p:nvPicPr>
                      <p:cNvPr id="0" name="Object 16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713" y="1557338"/>
                        <a:ext cx="6888162" cy="10477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17"/>
          <p:cNvGraphicFramePr>
            <a:graphicFrameLocks noChangeAspect="1"/>
          </p:cNvGraphicFramePr>
          <p:nvPr/>
        </p:nvGraphicFramePr>
        <p:xfrm>
          <a:off x="98425" y="2708275"/>
          <a:ext cx="6718300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5" imgW="65532000" imgH="10363200" progId="Equation.3">
                  <p:embed/>
                </p:oleObj>
              </mc:Choice>
              <mc:Fallback>
                <p:oleObj name="Формула" r:id="rId5" imgW="65532000" imgH="10363200" progId="Equation.3">
                  <p:embed/>
                  <p:pic>
                    <p:nvPicPr>
                      <p:cNvPr id="0" name="Object 17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8425" y="2708275"/>
                        <a:ext cx="6718300" cy="10636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2771775" y="4022725"/>
          <a:ext cx="4770438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7" imgW="42976800" imgH="22555200" progId="Equation.3">
                  <p:embed/>
                </p:oleObj>
              </mc:Choice>
              <mc:Fallback>
                <p:oleObj name="Формула" r:id="rId7" imgW="42976800" imgH="225552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71775" y="4022725"/>
                        <a:ext cx="4770438" cy="2563813"/>
                      </a:xfrm>
                      <a:prstGeom prst="rect">
                        <a:avLst/>
                      </a:prstGeom>
                      <a:solidFill>
                        <a:srgbClr val="FFD1FF"/>
                      </a:solidFill>
                      <a:ln w="34925" cap="flat" cmpd="sng">
                        <a:solidFill>
                          <a:srgbClr val="FF66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052513" y="1989138"/>
            <a:ext cx="114300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1231900" y="3141663"/>
            <a:ext cx="114300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98425" y="4437063"/>
            <a:ext cx="24860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0">
                <a:latin typeface="Times New Roman" panose="02020603050405020304" pitchFamily="18" charset="0"/>
              </a:rPr>
              <a:t>Имеем :</a:t>
            </a:r>
            <a:endParaRPr lang="ru-RU" altLang="ru-RU" sz="2800" b="0">
              <a:latin typeface="Times New Roman" panose="02020603050405020304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449263" y="995363"/>
          <a:ext cx="4070350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9" imgW="44196000" imgH="7315200" progId="Equation.3">
                  <p:embed/>
                </p:oleObj>
              </mc:Choice>
              <mc:Fallback>
                <p:oleObj name="Формула" r:id="rId9" imgW="44196000" imgH="7315200" progId="Equation.3">
                  <p:embed/>
                  <p:pic>
                    <p:nvPicPr>
                      <p:cNvPr id="0" name="Объект 1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9263" y="995363"/>
                        <a:ext cx="4070350" cy="693737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Овал 9"/>
          <p:cNvSpPr>
            <a:spLocks noChangeArrowheads="1"/>
          </p:cNvSpPr>
          <p:nvPr/>
        </p:nvSpPr>
        <p:spPr bwMode="auto">
          <a:xfrm>
            <a:off x="3598863" y="2087563"/>
            <a:ext cx="385762" cy="493712"/>
          </a:xfrm>
          <a:prstGeom prst="ellipse">
            <a:avLst/>
          </a:prstGeom>
          <a:solidFill>
            <a:srgbClr val="00B0F0">
              <a:alpha val="21960"/>
            </a:srgbClr>
          </a:solidFill>
          <a:ln w="38100" algn="ctr">
            <a:solidFill>
              <a:srgbClr val="0000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3059113" y="3254375"/>
            <a:ext cx="385762" cy="493713"/>
          </a:xfrm>
          <a:prstGeom prst="ellipse">
            <a:avLst/>
          </a:prstGeom>
          <a:solidFill>
            <a:srgbClr val="00B0F0">
              <a:alpha val="21960"/>
            </a:srgbClr>
          </a:solidFill>
          <a:ln w="38100" algn="ctr">
            <a:solidFill>
              <a:srgbClr val="0000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pSp>
        <p:nvGrpSpPr>
          <p:cNvPr id="3" name="Группа 11"/>
          <p:cNvGrpSpPr/>
          <p:nvPr/>
        </p:nvGrpSpPr>
        <p:grpSpPr bwMode="auto">
          <a:xfrm>
            <a:off x="4414838" y="2344738"/>
            <a:ext cx="3948112" cy="1320800"/>
            <a:chOff x="4283968" y="2348880"/>
            <a:chExt cx="4536802" cy="1584176"/>
          </a:xfrm>
        </p:grpSpPr>
        <p:sp>
          <p:nvSpPr>
            <p:cNvPr id="8206" name="Прямоугольник 12"/>
            <p:cNvSpPr>
              <a:spLocks noChangeArrowheads="1"/>
            </p:cNvSpPr>
            <p:nvPr/>
          </p:nvSpPr>
          <p:spPr bwMode="auto">
            <a:xfrm>
              <a:off x="4283968" y="2348880"/>
              <a:ext cx="4536802" cy="1584176"/>
            </a:xfrm>
            <a:prstGeom prst="rect">
              <a:avLst/>
            </a:prstGeom>
            <a:solidFill>
              <a:srgbClr val="97E4FF"/>
            </a:solidFill>
            <a:ln w="38100" algn="ctr">
              <a:solidFill>
                <a:srgbClr val="0000FF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ru-RU" altLang="ru-RU" b="0">
                <a:latin typeface="Times New Roman" panose="02020603050405020304" pitchFamily="18" charset="0"/>
              </a:endParaRPr>
            </a:p>
          </p:txBody>
        </p:sp>
        <p:sp>
          <p:nvSpPr>
            <p:cNvPr id="8207" name="TextBox 13"/>
            <p:cNvSpPr txBox="1">
              <a:spLocks noChangeArrowheads="1"/>
            </p:cNvSpPr>
            <p:nvPr/>
          </p:nvSpPr>
          <p:spPr bwMode="auto">
            <a:xfrm>
              <a:off x="4464137" y="2479248"/>
              <a:ext cx="4176464" cy="9541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ru-RU" altLang="ru-RU" sz="2800" i="1"/>
                <a:t>Знак «сохраняется».</a:t>
              </a:r>
              <a:endParaRPr lang="ru-RU" altLang="ru-RU" sz="2800" i="1"/>
            </a:p>
          </p:txBody>
        </p:sp>
      </p:grpSp>
      <p:sp>
        <p:nvSpPr>
          <p:cNvPr id="15" name="Овал 14"/>
          <p:cNvSpPr>
            <a:spLocks noChangeArrowheads="1"/>
          </p:cNvSpPr>
          <p:nvPr/>
        </p:nvSpPr>
        <p:spPr bwMode="auto">
          <a:xfrm>
            <a:off x="4859338" y="207963"/>
            <a:ext cx="433387" cy="492125"/>
          </a:xfrm>
          <a:prstGeom prst="ellipse">
            <a:avLst/>
          </a:prstGeom>
          <a:solidFill>
            <a:srgbClr val="00B0F0">
              <a:alpha val="21960"/>
            </a:srgbClr>
          </a:solidFill>
          <a:ln w="38100" algn="ctr">
            <a:solidFill>
              <a:srgbClr val="0000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  <p:bldP spid="26634" grpId="0" animBg="1"/>
      <p:bldP spid="4120" grpId="0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 bwMode="auto">
          <a:xfrm>
            <a:off x="3206750" y="3500438"/>
            <a:ext cx="4679950" cy="792162"/>
          </a:xfrm>
          <a:prstGeom prst="rect">
            <a:avLst/>
          </a:prstGeom>
          <a:noFill/>
          <a:ln w="571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b="0">
              <a:latin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206750" y="2338388"/>
            <a:ext cx="4679950" cy="790575"/>
          </a:xfrm>
          <a:prstGeom prst="rect">
            <a:avLst/>
          </a:prstGeom>
          <a:noFill/>
          <a:ln w="571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b="0">
              <a:latin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787900" y="1387475"/>
            <a:ext cx="2447925" cy="746125"/>
          </a:xfrm>
          <a:prstGeom prst="rect">
            <a:avLst/>
          </a:prstGeom>
          <a:noFill/>
          <a:ln w="5715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787900" y="404813"/>
            <a:ext cx="2447925" cy="769937"/>
          </a:xfrm>
          <a:prstGeom prst="rect">
            <a:avLst/>
          </a:prstGeom>
          <a:noFill/>
          <a:ln w="5715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9222" name="Объект 23"/>
          <p:cNvGraphicFramePr>
            <a:graphicFrameLocks noChangeAspect="1"/>
          </p:cNvGraphicFramePr>
          <p:nvPr/>
        </p:nvGraphicFramePr>
        <p:xfrm>
          <a:off x="4859338" y="1341438"/>
          <a:ext cx="3340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Формула" r:id="rId1" imgW="27127200" imgH="6096000" progId="Equation.3">
                  <p:embed/>
                </p:oleObj>
              </mc:Choice>
              <mc:Fallback>
                <p:oleObj name="Формула" r:id="rId1" imgW="27127200" imgH="6096000" progId="Equation.3">
                  <p:embed/>
                  <p:pic>
                    <p:nvPicPr>
                      <p:cNvPr id="0" name="Объект 23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59338" y="1341438"/>
                        <a:ext cx="3340100" cy="7493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Объект 3"/>
          <p:cNvGraphicFramePr>
            <a:graphicFrameLocks noChangeAspect="1"/>
          </p:cNvGraphicFramePr>
          <p:nvPr/>
        </p:nvGraphicFramePr>
        <p:xfrm>
          <a:off x="4913313" y="414338"/>
          <a:ext cx="33401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Формула" r:id="rId3" imgW="27127200" imgH="6096000" progId="Equation.3">
                  <p:embed/>
                </p:oleObj>
              </mc:Choice>
              <mc:Fallback>
                <p:oleObj name="Формула" r:id="rId3" imgW="27127200" imgH="6096000" progId="Equation.3">
                  <p:embed/>
                  <p:pic>
                    <p:nvPicPr>
                      <p:cNvPr id="0" name="Объект 3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13313" y="414338"/>
                        <a:ext cx="3340100" cy="750887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Объект 4"/>
          <p:cNvGraphicFramePr>
            <a:graphicFrameLocks noChangeAspect="1"/>
          </p:cNvGraphicFramePr>
          <p:nvPr/>
        </p:nvGraphicFramePr>
        <p:xfrm>
          <a:off x="3275013" y="2292350"/>
          <a:ext cx="5545137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5" imgW="49072800" imgH="7315200" progId="Equation.3">
                  <p:embed/>
                </p:oleObj>
              </mc:Choice>
              <mc:Fallback>
                <p:oleObj name="Формула" r:id="rId5" imgW="49072800" imgH="7315200" progId="Equation.3">
                  <p:embed/>
                  <p:pic>
                    <p:nvPicPr>
                      <p:cNvPr id="0" name="Объект 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5013" y="2292350"/>
                        <a:ext cx="5545137" cy="8509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5" name="Объект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Формула" r:id="rId7" imgW="2743200" imgH="5181600" progId="Equation.3">
                  <p:embed/>
                </p:oleObj>
              </mc:Choice>
              <mc:Fallback>
                <p:oleObj name="Формула" r:id="rId7" imgW="2743200" imgH="5181600" progId="Equation.3">
                  <p:embed/>
                  <p:pic>
                    <p:nvPicPr>
                      <p:cNvPr id="0" name="Объект 7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287338" y="404813"/>
          <a:ext cx="3960812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Формула" r:id="rId9" imgW="32004000" imgH="6096000" progId="Equation.3">
                  <p:embed/>
                </p:oleObj>
              </mc:Choice>
              <mc:Fallback>
                <p:oleObj name="Формула" r:id="rId9" imgW="32004000" imgH="6096000" progId="Equation.3">
                  <p:embed/>
                  <p:pic>
                    <p:nvPicPr>
                      <p:cNvPr id="0" name="Объект 13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7338" y="404813"/>
                        <a:ext cx="3960812" cy="754062"/>
                      </a:xfrm>
                      <a:prstGeom prst="rect">
                        <a:avLst/>
                      </a:prstGeom>
                      <a:solidFill>
                        <a:srgbClr val="E1FFFF"/>
                      </a:solidFill>
                      <a:ln w="5715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7" name="Объект 14"/>
          <p:cNvGraphicFramePr>
            <a:graphicFrameLocks noChangeAspect="1"/>
          </p:cNvGraphicFramePr>
          <p:nvPr/>
        </p:nvGraphicFramePr>
        <p:xfrm>
          <a:off x="3208338" y="3500438"/>
          <a:ext cx="5605462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11" imgW="48768000" imgH="7315200" progId="Equation.3">
                  <p:embed/>
                </p:oleObj>
              </mc:Choice>
              <mc:Fallback>
                <p:oleObj name="Формула" r:id="rId11" imgW="48768000" imgH="7315200" progId="Equation.3">
                  <p:embed/>
                  <p:pic>
                    <p:nvPicPr>
                      <p:cNvPr id="0" name="Объект 14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08338" y="3500438"/>
                        <a:ext cx="5605462" cy="8890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187700" y="4581525"/>
          <a:ext cx="46418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Формула" r:id="rId13" imgW="29870400" imgH="4876800" progId="Equation.3">
                  <p:embed/>
                </p:oleObj>
              </mc:Choice>
              <mc:Fallback>
                <p:oleObj name="Формула" r:id="rId13" imgW="29870400" imgH="4876800" progId="Equation.3">
                  <p:embed/>
                  <p:pic>
                    <p:nvPicPr>
                      <p:cNvPr id="0" name="Объект 9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87700" y="4581525"/>
                        <a:ext cx="4641850" cy="769938"/>
                      </a:xfrm>
                      <a:prstGeom prst="rect">
                        <a:avLst/>
                      </a:prstGeom>
                      <a:solidFill>
                        <a:srgbClr val="E7FFFF"/>
                      </a:solidFill>
                      <a:ln w="57150" cap="flat" cmpd="sng">
                        <a:solidFill>
                          <a:srgbClr val="0A85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476375" y="6038850"/>
            <a:ext cx="5256213" cy="369888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r>
              <a:rPr lang="ru-RU" altLang="ru-RU"/>
              <a:t>При решении учитываем ограничения!</a:t>
            </a:r>
            <a:endParaRPr lang="ru-RU" alt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87338" y="403225"/>
          <a:ext cx="3960812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15" imgW="32004000" imgH="6096000" progId="Equation.3">
                  <p:embed/>
                </p:oleObj>
              </mc:Choice>
              <mc:Fallback>
                <p:oleObj name="Формула" r:id="rId15" imgW="32004000" imgH="6096000" progId="Equation.3">
                  <p:embed/>
                  <p:pic>
                    <p:nvPicPr>
                      <p:cNvPr id="0" name="Объект 5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7338" y="403225"/>
                        <a:ext cx="3960812" cy="754063"/>
                      </a:xfrm>
                      <a:prstGeom prst="rect">
                        <a:avLst/>
                      </a:prstGeom>
                      <a:solidFill>
                        <a:srgbClr val="E1FFFF"/>
                      </a:solidFill>
                      <a:ln w="5715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189288" y="4583113"/>
          <a:ext cx="4641850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Формула" r:id="rId16" imgW="29870400" imgH="4876800" progId="Equation.3">
                  <p:embed/>
                </p:oleObj>
              </mc:Choice>
              <mc:Fallback>
                <p:oleObj name="Формула" r:id="rId16" imgW="29870400" imgH="4876800" progId="Equation.3">
                  <p:embed/>
                  <p:pic>
                    <p:nvPicPr>
                      <p:cNvPr id="0" name="Объект 6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89288" y="4583113"/>
                        <a:ext cx="4641850" cy="769937"/>
                      </a:xfrm>
                      <a:prstGeom prst="rect">
                        <a:avLst/>
                      </a:prstGeom>
                      <a:solidFill>
                        <a:srgbClr val="E7FFFF"/>
                      </a:solidFill>
                      <a:ln w="57150" cap="flat" cmpd="sng">
                        <a:solidFill>
                          <a:srgbClr val="0A85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3377E-6 L 0.32291 -0.0023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3377E-6 L 0.32291 0.14455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1295 L -4.16667E-6 -2.56244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1295 L -4.16667E-6 -2.56244E-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4.25532E-6 L 0.00417 -0.3288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91212E-6 L -3.05556E-6 -0.1614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25532E-6 L -5.55556E-7 -0.16096 " pathEditMode="relative" rAng="0" ptsTypes="AA">
                                      <p:cBhvr>
                                        <p:cTn id="40" dur="5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25532E-6 L 2.77778E-6 -0.33556 " pathEditMode="relative" rAng="0" ptsTypes="AA">
                                      <p:cBhvr>
                                        <p:cTn id="42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2" grpId="0" animBg="1"/>
      <p:bldP spid="2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/>
            </p:nvGraphicFramePr>
            <p:xfrm>
              <a:off x="323529" y="836715"/>
              <a:ext cx="6231889" cy="53863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02225"/>
                    <a:gridCol w="2639113"/>
                    <a:gridCol w="3190551"/>
                  </a:tblGrid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№</a:t>
                          </a:r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 Исходное выражение  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 Новое выражение 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-</a:t>
                          </a:r>
                          <a:endParaRPr lang="ru-RU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1a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dirty="0" smtClean="0">
                              <a:effectLst/>
                            </a:rPr>
                            <a:t>                                     )</a:t>
                          </a:r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r>
                            <a:rPr lang="ru-RU" sz="1400">
                              <a:effectLst/>
                            </a:rPr>
                            <a:t>б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552069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𝑓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(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𝑥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)</m:t>
                                    </m:r>
                                  </m:e>
                                </m:rad>
                                <m:r>
                                  <a:rPr lang="ru-RU" sz="1400">
                                    <a:effectLst/>
                                    <a:latin typeface="Cambria Math" panose="02040503050406030204"/>
                                  </a:rPr>
                                  <m:t>−</m:t>
                                </m:r>
                                <m:r>
                                  <a:rPr lang="ru-RU" sz="1400">
                                    <a:effectLst/>
                                    <a:latin typeface="Cambria Math" panose="02040503050406030204"/>
                                  </a:rPr>
                                  <m:t>𝑔</m:t>
                                </m:r>
                                <m:r>
                                  <a:rPr lang="ru-RU" sz="1400">
                                    <a:effectLst/>
                                    <a:latin typeface="Cambria Math" panose="02040503050406030204"/>
                                  </a:rPr>
                                  <m:t>(</m:t>
                                </m:r>
                                <m:r>
                                  <a:rPr lang="ru-RU" sz="1400">
                                    <a:effectLst/>
                                    <a:latin typeface="Cambria Math" panose="02040503050406030204"/>
                                  </a:rPr>
                                  <m:t>𝑥</m:t>
                                </m:r>
                                <m:r>
                                  <a:rPr lang="ru-RU" sz="1400">
                                    <a:effectLst/>
                                    <a:latin typeface="Cambria Math" panose="02040503050406030204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</a:t>
                          </a:r>
                          <a:r>
                            <a:rPr lang="ru-RU" sz="1600" dirty="0">
                              <a:effectLst/>
                            </a:rPr>
                            <a:t>(</a:t>
                          </a: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r>
                            <a:rPr lang="ru-RU" sz="1600" dirty="0">
                              <a:effectLst/>
                            </a:rPr>
                            <a:t>) – </a:t>
                          </a:r>
                          <a:r>
                            <a:rPr lang="en-US" sz="1600" dirty="0">
                              <a:effectLst/>
                            </a:rPr>
                            <a:t>g</a:t>
                          </a:r>
                          <a:r>
                            <a:rPr lang="ru-RU" sz="1600" baseline="30000" dirty="0">
                              <a:effectLst/>
                            </a:rPr>
                            <a:t>2</a:t>
                          </a:r>
                          <a:r>
                            <a:rPr lang="ru-RU" sz="1600" dirty="0">
                              <a:effectLst/>
                            </a:rPr>
                            <a:t>(</a:t>
                          </a: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r>
                            <a:rPr lang="ru-RU" sz="1600" dirty="0">
                              <a:effectLst/>
                            </a:rPr>
                            <a:t>), где </a:t>
                          </a:r>
                          <a:r>
                            <a:rPr lang="en-US" sz="1600" dirty="0">
                              <a:effectLst/>
                            </a:rPr>
                            <a:t>g</a:t>
                          </a:r>
                          <a:r>
                            <a:rPr lang="ru-RU" sz="1600" dirty="0">
                              <a:effectLst/>
                            </a:rPr>
                            <a:t> (</a:t>
                          </a: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r>
                            <a:rPr lang="ru-RU" sz="1600" dirty="0">
                              <a:effectLst/>
                            </a:rPr>
                            <a:t>)</a:t>
                          </a:r>
                          <a:r>
                            <a:rPr lang="en-US" sz="1600" dirty="0">
                              <a:effectLst/>
                              <a:sym typeface="Symbol" panose="05050102010706020507"/>
                            </a:rPr>
                            <a:t></a:t>
                          </a:r>
                          <a:r>
                            <a:rPr lang="ru-RU" sz="1600" dirty="0">
                              <a:effectLst/>
                            </a:rPr>
                            <a:t>0 и ОДЗ</a:t>
                          </a:r>
                          <a:endParaRPr lang="ru-RU" sz="10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3б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𝑓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(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𝑥</m:t>
                                    </m:r>
                                    <m:r>
                                      <a:rPr lang="en-US" sz="1400">
                                        <a:effectLst/>
                                        <a:latin typeface="Cambria Math" panose="02040503050406030204"/>
                                      </a:rPr>
                                      <m:t>)</m:t>
                                    </m:r>
                                  </m:e>
                                </m:rad>
                                <m:r>
                                  <a:rPr lang="ru-RU" sz="1400">
                                    <a:effectLst/>
                                    <a:latin typeface="Cambria Math" panose="02040503050406030204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1400">
                                        <a:effectLst/>
                                        <a:latin typeface="Cambria Math" panose="02040503050406030204"/>
                                      </a:rPr>
                                      <m:t>𝑔</m:t>
                                    </m:r>
                                    <m:r>
                                      <a:rPr lang="ru-RU" sz="1400">
                                        <a:effectLst/>
                                        <a:latin typeface="Cambria Math" panose="02040503050406030204"/>
                                      </a:rPr>
                                      <m:t>(</m:t>
                                    </m:r>
                                    <m:r>
                                      <a:rPr lang="ru-RU" sz="1400">
                                        <a:effectLst/>
                                        <a:latin typeface="Cambria Math" panose="02040503050406030204"/>
                                      </a:rPr>
                                      <m:t>𝑥</m:t>
                                    </m:r>
                                    <m:r>
                                      <a:rPr lang="ru-RU" sz="1400">
                                        <a:effectLst/>
                                        <a:latin typeface="Cambria Math" panose="02040503050406030204"/>
                                      </a:rPr>
                                      <m:t>)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f</a:t>
                          </a:r>
                          <a:r>
                            <a:rPr lang="ru-RU" sz="1800" dirty="0">
                              <a:effectLst/>
                            </a:rPr>
                            <a:t>(</a:t>
                          </a:r>
                          <a:r>
                            <a:rPr lang="en-US" sz="1800" dirty="0">
                              <a:effectLst/>
                            </a:rPr>
                            <a:t>x</a:t>
                          </a:r>
                          <a:r>
                            <a:rPr lang="ru-RU" sz="1800" dirty="0">
                              <a:effectLst/>
                            </a:rPr>
                            <a:t>) – </a:t>
                          </a:r>
                          <a:r>
                            <a:rPr lang="en-US" sz="1800" dirty="0">
                              <a:effectLst/>
                            </a:rPr>
                            <a:t>g</a:t>
                          </a:r>
                          <a:r>
                            <a:rPr lang="ru-RU" sz="1800" dirty="0">
                              <a:effectLst/>
                            </a:rPr>
                            <a:t> (</a:t>
                          </a:r>
                          <a:r>
                            <a:rPr lang="en-US" sz="1800" dirty="0">
                              <a:effectLst/>
                            </a:rPr>
                            <a:t>x</a:t>
                          </a:r>
                          <a:r>
                            <a:rPr lang="ru-RU" sz="1800" dirty="0" smtClean="0">
                              <a:effectLst/>
                            </a:rPr>
                            <a:t>)</a:t>
                          </a:r>
                          <a:endParaRPr lang="ru-RU" sz="10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ru-RU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4a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7338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6а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>
                                        <a:effectLst/>
                                        <a:latin typeface="Cambria Math" panose="02040503050406030204"/>
                                      </a:rPr>
                                      <m:t>𝑝</m:t>
                                    </m:r>
                                  </m:e>
                                </m:d>
                                <m:r>
                                  <a:rPr lang="ru-RU" sz="1800">
                                    <a:effectLst/>
                                    <a:latin typeface="Cambria Math" panose="02040503050406030204"/>
                                  </a:rPr>
                                  <m:t>− </m:t>
                                </m:r>
                                <m:r>
                                  <a:rPr lang="ru-RU" sz="1800">
                                    <a:effectLst/>
                                    <a:latin typeface="Cambria Math" panose="02040503050406030204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 smtClean="0">
                              <a:effectLst/>
                            </a:rPr>
                            <a:t>                                                       ,                      </a:t>
                          </a:r>
                          <a:r>
                            <a:rPr lang="ru-RU" sz="1400" dirty="0" smtClean="0">
                              <a:effectLst/>
                            </a:rPr>
                            <a:t>где </a:t>
                          </a:r>
                          <a:r>
                            <a:rPr lang="en-US" sz="1400" dirty="0">
                              <a:effectLst/>
                            </a:rPr>
                            <a:t>q</a:t>
                          </a:r>
                          <a:r>
                            <a:rPr lang="en-US" sz="1400" dirty="0">
                              <a:effectLst/>
                              <a:sym typeface="Symbol" panose="05050102010706020507"/>
                            </a:rPr>
                            <a:t></a:t>
                          </a:r>
                          <a:r>
                            <a:rPr lang="ru-RU" sz="1400" dirty="0">
                              <a:effectLst/>
                            </a:rPr>
                            <a:t>0 и ОДЗ </a:t>
                          </a:r>
                          <a:endParaRPr lang="ru-RU" sz="1400" dirty="0" smtClean="0">
                            <a:effectLst/>
                          </a:endParaRPr>
                        </a:p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800" dirty="0">
                            <a:effectLst/>
                          </a:endParaRPr>
                        </a:p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q</a:t>
                          </a:r>
                          <a:r>
                            <a:rPr lang="ru-RU" sz="1400" dirty="0">
                              <a:effectLst/>
                              <a:sym typeface="Symbol" panose="05050102010706020507"/>
                            </a:rPr>
                            <a:t></a:t>
                          </a:r>
                          <a:r>
                            <a:rPr lang="ru-RU" sz="1400" dirty="0">
                              <a:effectLst/>
                            </a:rPr>
                            <a:t>0 </a:t>
                          </a:r>
                          <a:r>
                            <a:rPr lang="ru-RU" sz="1100" dirty="0">
                              <a:effectLst/>
                            </a:rPr>
                            <a:t>рассмотреть отдельно</a:t>
                          </a:r>
                          <a:endParaRPr lang="ru-RU" sz="11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/>
            </p:nvGraphicFramePr>
            <p:xfrm>
              <a:off x="323529" y="836715"/>
              <a:ext cx="6231889" cy="53863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02225"/>
                    <a:gridCol w="2639113"/>
                    <a:gridCol w="3190551"/>
                  </a:tblGrid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dirty="0">
                              <a:effectLst/>
                            </a:rPr>
                            <a:t>№</a:t>
                          </a:r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 Исходное выражение  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 Новое выражение 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-</a:t>
                          </a:r>
                          <a:endParaRPr lang="ru-RU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1a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dirty="0" smtClean="0">
                              <a:effectLst/>
                            </a:rPr>
                            <a:t>                                     )</a:t>
                          </a:r>
                          <a:endParaRPr lang="ru-RU" sz="8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r>
                            <a:rPr lang="ru-RU" sz="1400">
                              <a:effectLst/>
                            </a:rPr>
                            <a:t>б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55181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8200" marR="48200" marT="0" marB="0"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</a:t>
                          </a:r>
                          <a:r>
                            <a:rPr lang="ru-RU" sz="1600" dirty="0">
                              <a:effectLst/>
                            </a:rPr>
                            <a:t>(</a:t>
                          </a: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r>
                            <a:rPr lang="ru-RU" sz="1600" dirty="0">
                              <a:effectLst/>
                            </a:rPr>
                            <a:t>) – </a:t>
                          </a:r>
                          <a:r>
                            <a:rPr lang="en-US" sz="1600" dirty="0">
                              <a:effectLst/>
                            </a:rPr>
                            <a:t>g</a:t>
                          </a:r>
                          <a:r>
                            <a:rPr lang="ru-RU" sz="1600" baseline="30000" dirty="0">
                              <a:effectLst/>
                            </a:rPr>
                            <a:t>2</a:t>
                          </a:r>
                          <a:r>
                            <a:rPr lang="ru-RU" sz="1600" dirty="0">
                              <a:effectLst/>
                            </a:rPr>
                            <a:t>(</a:t>
                          </a: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r>
                            <a:rPr lang="ru-RU" sz="1600" dirty="0">
                              <a:effectLst/>
                            </a:rPr>
                            <a:t>), где </a:t>
                          </a:r>
                          <a:r>
                            <a:rPr lang="en-US" sz="1600" dirty="0">
                              <a:effectLst/>
                            </a:rPr>
                            <a:t>g</a:t>
                          </a:r>
                          <a:r>
                            <a:rPr lang="ru-RU" sz="1600" dirty="0">
                              <a:effectLst/>
                            </a:rPr>
                            <a:t> (</a:t>
                          </a:r>
                          <a:r>
                            <a:rPr lang="en-US" sz="1600" dirty="0">
                              <a:effectLst/>
                            </a:rPr>
                            <a:t>x</a:t>
                          </a:r>
                          <a:r>
                            <a:rPr lang="ru-RU" sz="1600" dirty="0">
                              <a:effectLst/>
                            </a:rPr>
                            <a:t>)</a:t>
                          </a:r>
                          <a:r>
                            <a:rPr lang="en-US" sz="1600" dirty="0">
                              <a:effectLst/>
                              <a:sym typeface="Symbol" panose="05050102010706020507"/>
                            </a:rPr>
                            <a:t></a:t>
                          </a:r>
                          <a:r>
                            <a:rPr lang="ru-RU" sz="1600" dirty="0">
                              <a:effectLst/>
                            </a:rPr>
                            <a:t>0 и ОДЗ</a:t>
                          </a:r>
                          <a:endParaRPr lang="ru-RU" sz="10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74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3б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8200" marR="48200" marT="0" marB="0"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f</a:t>
                          </a:r>
                          <a:r>
                            <a:rPr lang="ru-RU" sz="1800" dirty="0">
                              <a:effectLst/>
                            </a:rPr>
                            <a:t>(</a:t>
                          </a:r>
                          <a:r>
                            <a:rPr lang="en-US" sz="1800" dirty="0">
                              <a:effectLst/>
                            </a:rPr>
                            <a:t>x</a:t>
                          </a:r>
                          <a:r>
                            <a:rPr lang="ru-RU" sz="1800" dirty="0">
                              <a:effectLst/>
                            </a:rPr>
                            <a:t>) – </a:t>
                          </a:r>
                          <a:r>
                            <a:rPr lang="en-US" sz="1800" dirty="0">
                              <a:effectLst/>
                            </a:rPr>
                            <a:t>g</a:t>
                          </a:r>
                          <a:r>
                            <a:rPr lang="ru-RU" sz="1800" dirty="0">
                              <a:effectLst/>
                            </a:rPr>
                            <a:t> (</a:t>
                          </a:r>
                          <a:r>
                            <a:rPr lang="en-US" sz="1800" dirty="0">
                              <a:effectLst/>
                            </a:rPr>
                            <a:t>x</a:t>
                          </a:r>
                          <a:r>
                            <a:rPr lang="ru-RU" sz="1800" dirty="0" smtClean="0">
                              <a:effectLst/>
                            </a:rPr>
                            <a:t>)</a:t>
                          </a:r>
                          <a:endParaRPr lang="ru-RU" sz="10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ru-RU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49949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4a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320601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en-US" sz="1400">
                            <a:effectLst/>
                            <a:latin typeface="Times New Roman" panose="020206030504050203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  <a:tr h="733425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>
                              <a:effectLst/>
                            </a:rPr>
                            <a:t>6а</a:t>
                          </a:r>
                          <a:endParaRPr lang="ru-RU" sz="80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8200" marR="48200" marT="0" marB="0"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 dirty="0" smtClean="0">
                              <a:effectLst/>
                            </a:rPr>
                            <a:t>                                                       ,                      </a:t>
                          </a:r>
                          <a:r>
                            <a:rPr lang="ru-RU" sz="1400" dirty="0" smtClean="0">
                              <a:effectLst/>
                            </a:rPr>
                            <a:t>где </a:t>
                          </a:r>
                          <a:r>
                            <a:rPr lang="en-US" sz="1400" dirty="0">
                              <a:effectLst/>
                            </a:rPr>
                            <a:t>q</a:t>
                          </a:r>
                          <a:r>
                            <a:rPr lang="en-US" sz="1400" dirty="0">
                              <a:effectLst/>
                              <a:sym typeface="Symbol" panose="05050102010706020507"/>
                            </a:rPr>
                            <a:t></a:t>
                          </a:r>
                          <a:r>
                            <a:rPr lang="ru-RU" sz="1400" dirty="0">
                              <a:effectLst/>
                            </a:rPr>
                            <a:t>0 и ОДЗ </a:t>
                          </a:r>
                          <a:endParaRPr lang="ru-RU" sz="1400" dirty="0" smtClean="0">
                            <a:effectLst/>
                          </a:endParaRPr>
                        </a:p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800" dirty="0">
                            <a:effectLst/>
                          </a:endParaRPr>
                        </a:p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q</a:t>
                          </a:r>
                          <a:r>
                            <a:rPr lang="ru-RU" sz="1400" dirty="0">
                              <a:effectLst/>
                              <a:sym typeface="Symbol" panose="05050102010706020507"/>
                            </a:rPr>
                            <a:t></a:t>
                          </a:r>
                          <a:r>
                            <a:rPr lang="ru-RU" sz="1400" dirty="0">
                              <a:effectLst/>
                            </a:rPr>
                            <a:t>0 </a:t>
                          </a:r>
                          <a:r>
                            <a:rPr lang="ru-RU" sz="1100" dirty="0">
                              <a:effectLst/>
                            </a:rPr>
                            <a:t>рассмотреть отдельно</a:t>
                          </a:r>
                          <a:endParaRPr lang="ru-RU" sz="1100" dirty="0">
                            <a:effectLst/>
                            <a:latin typeface="Calibri" panose="020F0502020204030204"/>
                            <a:ea typeface="Calibri" panose="020F0502020204030204"/>
                            <a:cs typeface="Times New Roman" panose="02020603050405020304"/>
                          </a:endParaRPr>
                        </a:p>
                      </a:txBody>
                      <a:tcPr marL="48200" marR="48200" marT="0" marB="0"/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icture 3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65" y="1339167"/>
            <a:ext cx="4667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352" y="1332860"/>
            <a:ext cx="600773" cy="25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704" y="1443942"/>
            <a:ext cx="1329668" cy="24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20" y="1699040"/>
            <a:ext cx="1019175" cy="27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27" y="1837446"/>
            <a:ext cx="1296144" cy="25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88" y="2204864"/>
            <a:ext cx="650993" cy="29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27" y="2351005"/>
            <a:ext cx="1123951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60" y="2708920"/>
            <a:ext cx="1996185" cy="25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370" y="2664075"/>
            <a:ext cx="2295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9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683" y="4149080"/>
            <a:ext cx="704247" cy="24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8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290" y="4066936"/>
            <a:ext cx="5810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382" y="4021674"/>
            <a:ext cx="1401465" cy="25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31" y="4527146"/>
            <a:ext cx="757239" cy="32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29" y="4527146"/>
            <a:ext cx="914401" cy="28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58" y="4908973"/>
            <a:ext cx="2214159" cy="27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456" y="4847516"/>
            <a:ext cx="897967" cy="27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2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390" y="5192018"/>
            <a:ext cx="957321" cy="31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1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62" y="5556261"/>
            <a:ext cx="1635361" cy="30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88" y="5119225"/>
            <a:ext cx="1235132" cy="22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Выноска 1 (граница и черта) 22"/>
          <p:cNvSpPr/>
          <p:nvPr/>
        </p:nvSpPr>
        <p:spPr>
          <a:xfrm>
            <a:off x="6843447" y="1880075"/>
            <a:ext cx="2232248" cy="2967441"/>
          </a:xfrm>
          <a:prstGeom prst="accentBorderCallout1">
            <a:avLst>
              <a:gd name="adj1" fmla="val 18750"/>
              <a:gd name="adj2" fmla="val -8333"/>
              <a:gd name="adj3" fmla="val 106613"/>
              <a:gd name="adj4" fmla="val -2807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</a:rPr>
              <a:t>Теоретическое обоснование метода рационализации (декомпозиции):  формулы, которые позволяют заменять сложные выражения  более простыми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1"/>
            <a:ext cx="831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008000"/>
                </a:solidFill>
                <a:latin typeface="Consolas" panose="020B0609020204030204" pitchFamily="49" charset="0"/>
              </a:rPr>
              <a:t>«</a:t>
            </a:r>
            <a:r>
              <a:rPr lang="ru-RU" sz="1600" dirty="0">
                <a:solidFill>
                  <a:srgbClr val="008000"/>
                </a:solidFill>
                <a:latin typeface="Consolas" panose="020B0609020204030204" pitchFamily="49" charset="0"/>
              </a:rPr>
              <a:t>Неграмотным в будущем будет не тот человек</a:t>
            </a:r>
            <a:r>
              <a:rPr lang="ru-RU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, который </a:t>
            </a:r>
            <a:r>
              <a:rPr lang="ru-RU" sz="1600" dirty="0">
                <a:solidFill>
                  <a:srgbClr val="008000"/>
                </a:solidFill>
                <a:latin typeface="Consolas" panose="020B0609020204030204" pitchFamily="49" charset="0"/>
              </a:rPr>
              <a:t>не умеет читать. </a:t>
            </a:r>
            <a:br>
              <a:rPr lang="ru-RU" sz="1600" dirty="0">
                <a:solidFill>
                  <a:srgbClr val="008000"/>
                </a:solidFill>
                <a:latin typeface="Consolas" panose="020B0609020204030204" pitchFamily="49" charset="0"/>
              </a:rPr>
            </a:br>
            <a:r>
              <a:rPr lang="ru-RU" sz="1600" dirty="0">
                <a:solidFill>
                  <a:srgbClr val="008000"/>
                </a:solidFill>
                <a:latin typeface="Consolas" panose="020B0609020204030204" pitchFamily="49" charset="0"/>
              </a:rPr>
              <a:t>Это будет человек, который не знает, </a:t>
            </a:r>
            <a:r>
              <a:rPr lang="ru-RU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как </a:t>
            </a:r>
            <a:r>
              <a:rPr lang="ru-RU" sz="1600" dirty="0">
                <a:solidFill>
                  <a:srgbClr val="008000"/>
                </a:solidFill>
                <a:latin typeface="Consolas" panose="020B0609020204030204" pitchFamily="49" charset="0"/>
              </a:rPr>
              <a:t>научиться тому, как следует учиться» </a:t>
            </a:r>
            <a:r>
              <a:rPr lang="ru-RU" sz="1600" dirty="0" smtClean="0"/>
              <a:t>Э</a:t>
            </a:r>
            <a:r>
              <a:rPr lang="ru-RU" sz="1600" dirty="0"/>
              <a:t>. </a:t>
            </a:r>
            <a:r>
              <a:rPr lang="ru-RU" sz="1600" dirty="0" err="1"/>
              <a:t>Тоффлер</a:t>
            </a:r>
            <a:r>
              <a:rPr lang="ru-RU" sz="1600" dirty="0"/>
              <a:t> 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59951" y="6165305"/>
            <a:ext cx="46857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Хочу!   </a:t>
            </a:r>
            <a:r>
              <a:rPr lang="ru-RU" sz="32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Могу! 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Знаю как!</a:t>
            </a:r>
            <a:endParaRPr lang="ru-RU" sz="32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7482" y="1659874"/>
            <a:ext cx="8664113" cy="24314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обязательным минимумом содержания среднего (полного) общего образования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утвержденным Министерством образования РФ (пр. №56 от 30.06.99), все учащиеся должны знать три основных метода решения уравнений: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Разложение на множители,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Замена переменных,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свойств функций.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268413" y="4705350"/>
            <a:ext cx="282575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just">
              <a:tabLst>
                <a:tab pos="1028700" algn="l"/>
              </a:tabLst>
            </a:pPr>
            <a:r>
              <a:rPr lang="ru-RU" sz="1400">
                <a:cs typeface="Times New Roman" panose="02020603050405020304" pitchFamily="18" charset="0"/>
              </a:rPr>
              <a:t>  </a:t>
            </a:r>
            <a:endParaRPr lang="ru-RU" sz="1800"/>
          </a:p>
        </p:txBody>
      </p:sp>
      <p:pic>
        <p:nvPicPr>
          <p:cNvPr id="7" name="Picture 22" descr="http://4.bp.blogspot.com/-uboQvaEktVE/UuWBbUz4LGI/AAAAAAAAGbU/9dro87eo1js/s1600/Analisis+Metode+Preseden+Diagram+(+PDM+)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4282" y="3929066"/>
            <a:ext cx="236378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bigslide.ru/images/17/16603/960/img1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68327" b="43809"/>
          <a:stretch>
            <a:fillRect/>
          </a:stretch>
        </p:blipFill>
        <p:spPr bwMode="auto">
          <a:xfrm>
            <a:off x="7591920" y="310191"/>
            <a:ext cx="1234020" cy="1641934"/>
          </a:xfrm>
          <a:prstGeom prst="roundRect">
            <a:avLst>
              <a:gd name="adj" fmla="val 16667"/>
            </a:avLst>
          </a:prstGeom>
          <a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Object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746" y="3865884"/>
            <a:ext cx="2743200" cy="4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Object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841" y="4354804"/>
            <a:ext cx="1884363" cy="148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511728" y="2574849"/>
            <a:ext cx="4415528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область определения функции </a:t>
            </a:r>
            <a:r>
              <a:rPr kumimoji="0" lang="en-US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kumimoji="0" lang="en-US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есть промежуток М, и пусть эта функция непрерывна и строго монотонна (т.е. возрастает или убывает) на этом промежутке.  Тогда уравнение    равносильно системе: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38218" y="4093194"/>
            <a:ext cx="3801933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Использование области определения </a:t>
            </a:r>
            <a:endParaRPr lang="ru-RU" sz="1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и области значения функций</a:t>
            </a:r>
            <a:endParaRPr lang="ru-RU" sz="1400" dirty="0">
              <a:latin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6420" y="4587952"/>
            <a:ext cx="4572000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экстремальных значений функций 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04201" y="4959901"/>
            <a:ext cx="4135598" cy="523220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400" b="1" dirty="0">
                <a:solidFill>
                  <a:srgbClr val="990099"/>
                </a:solidFill>
                <a:latin typeface="Times New Roman" panose="02020603050405020304" pitchFamily="18" charset="0"/>
              </a:rPr>
              <a:t>Метод мажорант (метод оценки  ограниченности функций).</a:t>
            </a:r>
            <a:endParaRPr lang="ru-RU" sz="1400" b="1" dirty="0">
              <a:solidFill>
                <a:srgbClr val="99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66337" y="5472959"/>
            <a:ext cx="3362083" cy="369332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200" b="1" kern="10" dirty="0" smtClean="0">
                <a:ln w="9525">
                  <a:solidFill>
                    <a:srgbClr val="33CCCC"/>
                  </a:solidFill>
                  <a:round/>
                </a:ln>
                <a:solidFill>
                  <a:srgbClr val="006666"/>
                </a:solidFill>
                <a:latin typeface="Arial" panose="020B0604020202020204"/>
                <a:cs typeface="Arial" panose="020B0604020202020204"/>
              </a:rPr>
              <a:t>ИСПОЛЬЗОВАНИЕ  </a:t>
            </a:r>
            <a:r>
              <a:rPr lang="ru-RU" sz="1200" b="1" kern="10" dirty="0">
                <a:ln w="9525">
                  <a:solidFill>
                    <a:srgbClr val="33CCCC"/>
                  </a:solidFill>
                  <a:round/>
                </a:ln>
                <a:solidFill>
                  <a:srgbClr val="006666"/>
                </a:solidFill>
                <a:latin typeface="Arial" panose="020B0604020202020204"/>
                <a:cs typeface="Arial" panose="020B0604020202020204"/>
              </a:rPr>
              <a:t>СВОЙСТВ ФУНКЦИИ</a:t>
            </a:r>
            <a:r>
              <a:rPr lang="ru-RU" b="1" kern="10" dirty="0">
                <a:ln w="9525">
                  <a:solidFill>
                    <a:srgbClr val="33CCCC"/>
                  </a:solidFill>
                  <a:round/>
                </a:ln>
                <a:solidFill>
                  <a:srgbClr val="006666"/>
                </a:solidFill>
                <a:latin typeface="Arial" panose="020B0604020202020204"/>
                <a:cs typeface="Arial" panose="020B0604020202020204"/>
              </a:rPr>
              <a:t> </a:t>
            </a:r>
            <a:endParaRPr lang="ru-RU" b="1" kern="10" dirty="0">
              <a:ln w="9525">
                <a:solidFill>
                  <a:srgbClr val="33CCCC"/>
                </a:solidFill>
                <a:round/>
              </a:ln>
              <a:solidFill>
                <a:srgbClr val="006666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00819" y="5923182"/>
            <a:ext cx="3915854" cy="30777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</a:rPr>
              <a:t>ИСПОЛЬЗОВАНИЕ ЧЕТНОСТИ ФУНКЦИИ</a:t>
            </a:r>
            <a:endParaRPr lang="ru-RU" sz="1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63688" y="6144736"/>
            <a:ext cx="71179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производной при решении уравнений и неравенств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32983" y="6514068"/>
            <a:ext cx="4747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монотонности функций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1" name="Text Box 25"/>
          <p:cNvSpPr txBox="1">
            <a:spLocks noChangeArrowheads="1"/>
          </p:cNvSpPr>
          <p:nvPr/>
        </p:nvSpPr>
        <p:spPr bwMode="auto">
          <a:xfrm>
            <a:off x="5105400" y="3657600"/>
            <a:ext cx="4572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0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ru-RU" altLang="ru-RU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72" name="TextBox 68"/>
          <p:cNvSpPr txBox="1">
            <a:spLocks noChangeArrowheads="1"/>
          </p:cNvSpPr>
          <p:nvPr/>
        </p:nvSpPr>
        <p:spPr bwMode="auto">
          <a:xfrm>
            <a:off x="1643042" y="642918"/>
            <a:ext cx="437356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sz="2400" dirty="0"/>
              <a:t>Решим неравенство:</a:t>
            </a:r>
            <a:endParaRPr lang="ru-RU" altLang="ru-RU" sz="2400" dirty="0"/>
          </a:p>
        </p:txBody>
      </p:sp>
      <p:graphicFrame>
        <p:nvGraphicFramePr>
          <p:cNvPr id="2" name="Object 81"/>
          <p:cNvGraphicFramePr>
            <a:graphicFrameLocks noChangeAspect="1"/>
          </p:cNvGraphicFramePr>
          <p:nvPr/>
        </p:nvGraphicFramePr>
        <p:xfrm>
          <a:off x="3140075" y="1839913"/>
          <a:ext cx="2844800" cy="171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Формула" r:id="rId1" imgW="26212800" imgH="15849600" progId="Equation.3">
                  <p:embed/>
                </p:oleObj>
              </mc:Choice>
              <mc:Fallback>
                <p:oleObj name="Формула" r:id="rId1" imgW="26212800" imgH="15849600" progId="Equation.3">
                  <p:embed/>
                  <p:pic>
                    <p:nvPicPr>
                      <p:cNvPr id="0" name="Object 81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40075" y="1839913"/>
                        <a:ext cx="2844800" cy="17129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20" name="Rectangle 84"/>
          <p:cNvSpPr>
            <a:spLocks noChangeArrowheads="1"/>
          </p:cNvSpPr>
          <p:nvPr/>
        </p:nvSpPr>
        <p:spPr bwMode="auto">
          <a:xfrm>
            <a:off x="5051425" y="5029200"/>
            <a:ext cx="2682875" cy="228600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40019" name="Rectangle 83"/>
          <p:cNvSpPr>
            <a:spLocks noChangeArrowheads="1"/>
          </p:cNvSpPr>
          <p:nvPr/>
        </p:nvSpPr>
        <p:spPr bwMode="auto">
          <a:xfrm>
            <a:off x="6089650" y="4213225"/>
            <a:ext cx="1644650" cy="206375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40018" name="Rectangle 82"/>
          <p:cNvSpPr>
            <a:spLocks noChangeArrowheads="1"/>
          </p:cNvSpPr>
          <p:nvPr/>
        </p:nvSpPr>
        <p:spPr bwMode="auto">
          <a:xfrm>
            <a:off x="5410200" y="3352800"/>
            <a:ext cx="1143000" cy="228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39955" name="Object 77"/>
          <p:cNvGraphicFramePr>
            <a:graphicFrameLocks noChangeAspect="1"/>
          </p:cNvGraphicFramePr>
          <p:nvPr/>
        </p:nvGraphicFramePr>
        <p:xfrm>
          <a:off x="1214414" y="2500306"/>
          <a:ext cx="2376488" cy="3719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Формула" r:id="rId1" imgW="18897600" imgH="30480000" progId="Equation.3">
                  <p:embed/>
                </p:oleObj>
              </mc:Choice>
              <mc:Fallback>
                <p:oleObj name="Формула" r:id="rId1" imgW="18897600" imgH="30480000" progId="Equation.3">
                  <p:embed/>
                  <p:pic>
                    <p:nvPicPr>
                      <p:cNvPr id="0" name="Object 77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14414" y="2500306"/>
                        <a:ext cx="2376488" cy="37195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7" name="Line 21"/>
          <p:cNvSpPr>
            <a:spLocks noChangeShapeType="1"/>
          </p:cNvSpPr>
          <p:nvPr/>
        </p:nvSpPr>
        <p:spPr bwMode="auto">
          <a:xfrm>
            <a:off x="4343400" y="3581400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7543800" y="3657600"/>
            <a:ext cx="3810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0" i="1">
                <a:latin typeface="Times New Roman" panose="02020603050405020304" pitchFamily="18" charset="0"/>
              </a:rPr>
              <a:t>x</a:t>
            </a:r>
            <a:endParaRPr lang="ru-RU" altLang="ru-RU" b="0" i="1">
              <a:latin typeface="Times New Roman" panose="02020603050405020304" pitchFamily="18" charset="0"/>
            </a:endParaRPr>
          </a:p>
        </p:txBody>
      </p:sp>
      <p:sp>
        <p:nvSpPr>
          <p:cNvPr id="39960" name="Oval 24"/>
          <p:cNvSpPr>
            <a:spLocks noChangeArrowheads="1"/>
          </p:cNvSpPr>
          <p:nvPr/>
        </p:nvSpPr>
        <p:spPr bwMode="auto">
          <a:xfrm>
            <a:off x="5334000" y="3505200"/>
            <a:ext cx="130175" cy="130175"/>
          </a:xfrm>
          <a:prstGeom prst="ellipse">
            <a:avLst/>
          </a:prstGeom>
          <a:solidFill>
            <a:schemeClr val="tx2"/>
          </a:solidFill>
          <a:ln w="12700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39961" name="Text Box 25"/>
          <p:cNvSpPr txBox="1">
            <a:spLocks noChangeArrowheads="1"/>
          </p:cNvSpPr>
          <p:nvPr/>
        </p:nvSpPr>
        <p:spPr bwMode="auto">
          <a:xfrm>
            <a:off x="5105400" y="3657600"/>
            <a:ext cx="4572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0">
                <a:latin typeface="Arial" panose="020B0604020202020204" pitchFamily="34" charset="0"/>
              </a:rPr>
              <a:t>- 1</a:t>
            </a:r>
            <a:r>
              <a:rPr lang="en-US" altLang="ru-RU" b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ru-RU" altLang="ru-RU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9962" name="Object 78"/>
          <p:cNvGraphicFramePr>
            <a:graphicFrameLocks noChangeAspect="1"/>
          </p:cNvGraphicFramePr>
          <p:nvPr/>
        </p:nvGraphicFramePr>
        <p:xfrm>
          <a:off x="6553200" y="3505200"/>
          <a:ext cx="457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Формула" r:id="rId3" imgW="7924800" imgH="13411200" progId="Equation.3">
                  <p:embed/>
                </p:oleObj>
              </mc:Choice>
              <mc:Fallback>
                <p:oleObj name="Формула" r:id="rId3" imgW="7924800" imgH="13411200" progId="Equation.3">
                  <p:embed/>
                  <p:pic>
                    <p:nvPicPr>
                      <p:cNvPr id="0" name="Object 78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53200" y="3505200"/>
                        <a:ext cx="457200" cy="6477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5791200" y="3048000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endParaRPr lang="ru-RU" altLang="ru-RU" sz="3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70" name="Text Box 34"/>
          <p:cNvSpPr txBox="1">
            <a:spLocks noChangeArrowheads="1"/>
          </p:cNvSpPr>
          <p:nvPr/>
        </p:nvSpPr>
        <p:spPr bwMode="auto">
          <a:xfrm>
            <a:off x="4572000" y="3200400"/>
            <a:ext cx="457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>
                <a:solidFill>
                  <a:srgbClr val="FF0000"/>
                </a:solidFill>
                <a:latin typeface="Arial" panose="020B0604020202020204" pitchFamily="34" charset="0"/>
              </a:rPr>
              <a:t>+</a:t>
            </a:r>
            <a:endParaRPr lang="ru-RU" altLang="ru-RU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6934200" y="3200400"/>
            <a:ext cx="4572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>
                <a:solidFill>
                  <a:srgbClr val="FF0000"/>
                </a:solidFill>
                <a:latin typeface="Arial" panose="020B0604020202020204" pitchFamily="34" charset="0"/>
              </a:rPr>
              <a:t>+</a:t>
            </a:r>
            <a:endParaRPr lang="ru-RU" altLang="ru-RU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9972" name="Line 36"/>
          <p:cNvSpPr>
            <a:spLocks noChangeShapeType="1"/>
          </p:cNvSpPr>
          <p:nvPr/>
        </p:nvSpPr>
        <p:spPr bwMode="auto">
          <a:xfrm>
            <a:off x="4343400" y="4419600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73" name="Text Box 37"/>
          <p:cNvSpPr txBox="1">
            <a:spLocks noChangeArrowheads="1"/>
          </p:cNvSpPr>
          <p:nvPr/>
        </p:nvSpPr>
        <p:spPr bwMode="auto">
          <a:xfrm>
            <a:off x="7543800" y="4419600"/>
            <a:ext cx="3810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0" i="1">
                <a:latin typeface="Times New Roman" panose="02020603050405020304" pitchFamily="18" charset="0"/>
              </a:rPr>
              <a:t>x</a:t>
            </a:r>
            <a:endParaRPr lang="ru-RU" altLang="ru-RU" b="0" i="1">
              <a:latin typeface="Times New Roman" panose="02020603050405020304" pitchFamily="18" charset="0"/>
            </a:endParaRPr>
          </a:p>
        </p:txBody>
      </p:sp>
      <p:sp>
        <p:nvSpPr>
          <p:cNvPr id="39988" name="Line 52"/>
          <p:cNvSpPr>
            <a:spLocks noChangeShapeType="1"/>
          </p:cNvSpPr>
          <p:nvPr/>
        </p:nvSpPr>
        <p:spPr bwMode="auto">
          <a:xfrm>
            <a:off x="4343400" y="5257800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4951413" y="5181600"/>
            <a:ext cx="130175" cy="130175"/>
          </a:xfrm>
          <a:prstGeom prst="ellipse">
            <a:avLst/>
          </a:prstGeom>
          <a:solidFill>
            <a:schemeClr val="tx2"/>
          </a:solidFill>
          <a:ln w="12700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39990" name="Text Box 54"/>
          <p:cNvSpPr txBox="1">
            <a:spLocks noChangeArrowheads="1"/>
          </p:cNvSpPr>
          <p:nvPr/>
        </p:nvSpPr>
        <p:spPr bwMode="auto">
          <a:xfrm>
            <a:off x="7467600" y="5334000"/>
            <a:ext cx="3810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b="0" i="1">
                <a:latin typeface="Times New Roman" panose="02020603050405020304" pitchFamily="18" charset="0"/>
              </a:rPr>
              <a:t>x</a:t>
            </a:r>
            <a:endParaRPr lang="ru-RU" altLang="ru-RU" b="0" i="1">
              <a:latin typeface="Times New Roman" panose="02020603050405020304" pitchFamily="18" charset="0"/>
            </a:endParaRPr>
          </a:p>
        </p:txBody>
      </p:sp>
      <p:graphicFrame>
        <p:nvGraphicFramePr>
          <p:cNvPr id="40009" name="Object 79"/>
          <p:cNvGraphicFramePr>
            <a:graphicFrameLocks noChangeAspect="1"/>
          </p:cNvGraphicFramePr>
          <p:nvPr/>
        </p:nvGraphicFramePr>
        <p:xfrm>
          <a:off x="4565650" y="5334000"/>
          <a:ext cx="41592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Формула" r:id="rId5" imgW="9753600" imgH="13411200" progId="Equation.3">
                  <p:embed/>
                </p:oleObj>
              </mc:Choice>
              <mc:Fallback>
                <p:oleObj name="Формула" r:id="rId5" imgW="9753600" imgH="13411200" progId="Equation.3">
                  <p:embed/>
                  <p:pic>
                    <p:nvPicPr>
                      <p:cNvPr id="0" name="Object 79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65650" y="5334000"/>
                        <a:ext cx="415925" cy="6350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10" name="Object 80"/>
          <p:cNvGraphicFramePr>
            <a:graphicFrameLocks noChangeAspect="1"/>
          </p:cNvGraphicFramePr>
          <p:nvPr/>
        </p:nvGraphicFramePr>
        <p:xfrm>
          <a:off x="4071934" y="5821363"/>
          <a:ext cx="2878137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Формула" r:id="rId7" imgW="26212800" imgH="9448800" progId="Equation.3">
                  <p:embed/>
                </p:oleObj>
              </mc:Choice>
              <mc:Fallback>
                <p:oleObj name="Формула" r:id="rId7" imgW="26212800" imgH="9448800" progId="Equation.3">
                  <p:embed/>
                  <p:pic>
                    <p:nvPicPr>
                      <p:cNvPr id="0" name="Object 80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71934" y="5821363"/>
                        <a:ext cx="2878137" cy="10366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011" name="AutoShape 75"/>
          <p:cNvCxnSpPr>
            <a:cxnSpLocks noChangeShapeType="1"/>
          </p:cNvCxnSpPr>
          <p:nvPr/>
        </p:nvCxnSpPr>
        <p:spPr bwMode="auto">
          <a:xfrm rot="5400000" flipH="1">
            <a:off x="4724400" y="2819400"/>
            <a:ext cx="304800" cy="1066800"/>
          </a:xfrm>
          <a:prstGeom prst="curvedConnector2">
            <a:avLst/>
          </a:prstGeom>
          <a:noFill/>
          <a:ln w="28575">
            <a:solidFill>
              <a:srgbClr val="000000"/>
            </a:solidFill>
            <a:round/>
          </a:ln>
        </p:spPr>
      </p:cxnSp>
      <p:cxnSp>
        <p:nvCxnSpPr>
          <p:cNvPr id="40012" name="AutoShape 76"/>
          <p:cNvCxnSpPr>
            <a:cxnSpLocks noChangeShapeType="1"/>
          </p:cNvCxnSpPr>
          <p:nvPr/>
        </p:nvCxnSpPr>
        <p:spPr bwMode="auto">
          <a:xfrm rot="-5400000">
            <a:off x="5943600" y="2971800"/>
            <a:ext cx="22225" cy="1089025"/>
          </a:xfrm>
          <a:prstGeom prst="curvedConnector3">
            <a:avLst>
              <a:gd name="adj1" fmla="val 1128569"/>
            </a:avLst>
          </a:prstGeom>
          <a:noFill/>
          <a:ln w="28575">
            <a:solidFill>
              <a:srgbClr val="000000"/>
            </a:solidFill>
            <a:round/>
          </a:ln>
        </p:spPr>
      </p:cxnSp>
      <p:cxnSp>
        <p:nvCxnSpPr>
          <p:cNvPr id="40013" name="AutoShape 77"/>
          <p:cNvCxnSpPr>
            <a:cxnSpLocks noChangeShapeType="1"/>
          </p:cNvCxnSpPr>
          <p:nvPr/>
        </p:nvCxnSpPr>
        <p:spPr bwMode="auto">
          <a:xfrm rot="-5400000">
            <a:off x="6934200" y="2895600"/>
            <a:ext cx="228600" cy="990600"/>
          </a:xfrm>
          <a:prstGeom prst="curvedConnector2">
            <a:avLst/>
          </a:prstGeom>
          <a:noFill/>
          <a:ln w="28575">
            <a:solidFill>
              <a:srgbClr val="000000"/>
            </a:solidFill>
            <a:round/>
          </a:ln>
        </p:spPr>
      </p:cxnSp>
      <p:graphicFrame>
        <p:nvGraphicFramePr>
          <p:cNvPr id="40014" name="Object 81"/>
          <p:cNvGraphicFramePr>
            <a:graphicFrameLocks noChangeAspect="1"/>
          </p:cNvGraphicFramePr>
          <p:nvPr/>
        </p:nvGraphicFramePr>
        <p:xfrm>
          <a:off x="4357686" y="285728"/>
          <a:ext cx="4267200" cy="296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Формула" r:id="rId9" imgW="39319200" imgH="27432000" progId="Equation.3">
                  <p:embed/>
                </p:oleObj>
              </mc:Choice>
              <mc:Fallback>
                <p:oleObj name="Формула" r:id="rId9" imgW="39319200" imgH="27432000" progId="Equation.3">
                  <p:embed/>
                  <p:pic>
                    <p:nvPicPr>
                      <p:cNvPr id="0" name="Object 81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57686" y="285728"/>
                        <a:ext cx="4267200" cy="29654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16" name="Line 80"/>
          <p:cNvSpPr>
            <a:spLocks noChangeShapeType="1"/>
          </p:cNvSpPr>
          <p:nvPr/>
        </p:nvSpPr>
        <p:spPr bwMode="auto">
          <a:xfrm>
            <a:off x="6553200" y="2971800"/>
            <a:ext cx="0" cy="25146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9975" name="Object 82"/>
          <p:cNvGraphicFramePr>
            <a:graphicFrameLocks noChangeAspect="1"/>
          </p:cNvGraphicFramePr>
          <p:nvPr/>
        </p:nvGraphicFramePr>
        <p:xfrm>
          <a:off x="5702300" y="4481513"/>
          <a:ext cx="3254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Формула" r:id="rId11" imgW="7924800" imgH="13411200" progId="Equation.3">
                  <p:embed/>
                </p:oleObj>
              </mc:Choice>
              <mc:Fallback>
                <p:oleObj name="Формула" r:id="rId11" imgW="7924800" imgH="13411200" progId="Equation.3">
                  <p:embed/>
                  <p:pic>
                    <p:nvPicPr>
                      <p:cNvPr id="0" name="Object 82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702300" y="4481513"/>
                        <a:ext cx="325438" cy="6096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15" name="Line 79"/>
          <p:cNvSpPr>
            <a:spLocks noChangeShapeType="1"/>
          </p:cNvSpPr>
          <p:nvPr/>
        </p:nvSpPr>
        <p:spPr bwMode="auto">
          <a:xfrm>
            <a:off x="6089650" y="2955925"/>
            <a:ext cx="0" cy="25146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39974" name="Oval 38"/>
          <p:cNvSpPr>
            <a:spLocks noChangeArrowheads="1"/>
          </p:cNvSpPr>
          <p:nvPr/>
        </p:nvSpPr>
        <p:spPr bwMode="auto">
          <a:xfrm>
            <a:off x="6027738" y="4343400"/>
            <a:ext cx="130175" cy="130175"/>
          </a:xfrm>
          <a:prstGeom prst="ellipse">
            <a:avLst/>
          </a:prstGeom>
          <a:solidFill>
            <a:schemeClr val="tx2"/>
          </a:solidFill>
          <a:ln w="12700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39959" name="Oval 23"/>
          <p:cNvSpPr>
            <a:spLocks noChangeArrowheads="1"/>
          </p:cNvSpPr>
          <p:nvPr/>
        </p:nvSpPr>
        <p:spPr bwMode="auto">
          <a:xfrm>
            <a:off x="6477000" y="3505200"/>
            <a:ext cx="130175" cy="13017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40017" name="Rectangle 81"/>
          <p:cNvSpPr>
            <a:spLocks noChangeArrowheads="1"/>
          </p:cNvSpPr>
          <p:nvPr/>
        </p:nvSpPr>
        <p:spPr bwMode="auto">
          <a:xfrm>
            <a:off x="6110288" y="2976563"/>
            <a:ext cx="420687" cy="2514600"/>
          </a:xfrm>
          <a:prstGeom prst="rect">
            <a:avLst/>
          </a:prstGeom>
          <a:solidFill>
            <a:srgbClr val="FF0000">
              <a:alpha val="1215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10272" name="TextBox 68"/>
          <p:cNvSpPr txBox="1">
            <a:spLocks noChangeArrowheads="1"/>
          </p:cNvSpPr>
          <p:nvPr/>
        </p:nvSpPr>
        <p:spPr bwMode="auto">
          <a:xfrm>
            <a:off x="857224" y="357166"/>
            <a:ext cx="437356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sz="2400" dirty="0"/>
              <a:t>Решим неравенство: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0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4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40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0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40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100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10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40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1000"/>
                                        <p:tgtEl>
                                          <p:spTgt spid="3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3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0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0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7" dur="1000"/>
                                        <p:tgtEl>
                                          <p:spTgt spid="40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40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500"/>
                                        <p:tgtEl>
                                          <p:spTgt spid="40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0" dur="2000"/>
                                        <p:tgtEl>
                                          <p:spTgt spid="40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0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0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0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20" grpId="0" animBg="1"/>
      <p:bldP spid="40019" grpId="0" animBg="1"/>
      <p:bldP spid="40018" grpId="0" animBg="1"/>
      <p:bldP spid="39957" grpId="0" animBg="1"/>
      <p:bldP spid="39958" grpId="0"/>
      <p:bldP spid="39960" grpId="0" animBg="1"/>
      <p:bldP spid="39961" grpId="0"/>
      <p:bldP spid="39969" grpId="0"/>
      <p:bldP spid="39970" grpId="0"/>
      <p:bldP spid="39971" grpId="0"/>
      <p:bldP spid="39972" grpId="0" animBg="1"/>
      <p:bldP spid="39973" grpId="0"/>
      <p:bldP spid="39988" grpId="0" animBg="1"/>
      <p:bldP spid="39989" grpId="0" animBg="1"/>
      <p:bldP spid="39990" grpId="0"/>
      <p:bldP spid="40016" grpId="0" animBg="1"/>
      <p:bldP spid="40015" grpId="0" animBg="1"/>
      <p:bldP spid="39974" grpId="0" animBg="1"/>
      <p:bldP spid="39959" grpId="0" animBg="1"/>
      <p:bldP spid="400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17"/>
          <p:cNvGraphicFramePr>
            <a:graphicFrameLocks noChangeAspect="1"/>
          </p:cNvGraphicFramePr>
          <p:nvPr/>
        </p:nvGraphicFramePr>
        <p:xfrm>
          <a:off x="755650" y="115888"/>
          <a:ext cx="389731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Формула" r:id="rId1" imgW="24688800" imgH="5791200" progId="Equation.3">
                  <p:embed/>
                </p:oleObj>
              </mc:Choice>
              <mc:Fallback>
                <p:oleObj name="Формула" r:id="rId1" imgW="24688800" imgH="5791200" progId="Equation.3">
                  <p:embed/>
                  <p:pic>
                    <p:nvPicPr>
                      <p:cNvPr id="0" name="Object 17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55650" y="115888"/>
                        <a:ext cx="3897313" cy="942975"/>
                      </a:xfrm>
                      <a:prstGeom prst="rect">
                        <a:avLst/>
                      </a:prstGeom>
                      <a:solidFill>
                        <a:srgbClr val="FFFFB3"/>
                      </a:solidFill>
                      <a:ln w="34925" cap="flat" cmpd="sng">
                        <a:solidFill>
                          <a:srgbClr val="FFC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18"/>
          <p:cNvGraphicFramePr>
            <a:graphicFrameLocks noChangeAspect="1"/>
          </p:cNvGraphicFramePr>
          <p:nvPr/>
        </p:nvGraphicFramePr>
        <p:xfrm>
          <a:off x="1714480" y="1285860"/>
          <a:ext cx="5545138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Формула" r:id="rId3" imgW="63703200" imgH="13411200" progId="Equation.3">
                  <p:embed/>
                </p:oleObj>
              </mc:Choice>
              <mc:Fallback>
                <p:oleObj name="Формула" r:id="rId3" imgW="63703200" imgH="134112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4480" y="1285860"/>
                        <a:ext cx="5545138" cy="9890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19"/>
          <p:cNvGraphicFramePr>
            <a:graphicFrameLocks noChangeAspect="1"/>
          </p:cNvGraphicFramePr>
          <p:nvPr/>
        </p:nvGraphicFramePr>
        <p:xfrm>
          <a:off x="1928794" y="2500306"/>
          <a:ext cx="540067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рмула" r:id="rId5" imgW="69799200" imgH="13411200" progId="Equation.3">
                  <p:embed/>
                </p:oleObj>
              </mc:Choice>
              <mc:Fallback>
                <p:oleObj name="Формула" r:id="rId5" imgW="69799200" imgH="13411200" progId="Equation.3">
                  <p:embed/>
                  <p:pic>
                    <p:nvPicPr>
                      <p:cNvPr id="0" name="Object 19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28794" y="2500306"/>
                        <a:ext cx="5400675" cy="9842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5" name="Object 21"/>
          <p:cNvGraphicFramePr>
            <a:graphicFrameLocks noChangeAspect="1"/>
          </p:cNvGraphicFramePr>
          <p:nvPr/>
        </p:nvGraphicFramePr>
        <p:xfrm>
          <a:off x="2376488" y="3873500"/>
          <a:ext cx="4224337" cy="279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Формула" r:id="rId7" imgW="51511200" imgH="37795200" progId="Equation.3">
                  <p:embed/>
                </p:oleObj>
              </mc:Choice>
              <mc:Fallback>
                <p:oleObj name="Формула" r:id="rId7" imgW="51511200" imgH="37795200" progId="Equation.3">
                  <p:embed/>
                  <p:pic>
                    <p:nvPicPr>
                      <p:cNvPr id="0" name="Object 21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76488" y="3873500"/>
                        <a:ext cx="4224337" cy="2795588"/>
                      </a:xfrm>
                      <a:prstGeom prst="rect">
                        <a:avLst/>
                      </a:prstGeom>
                      <a:solidFill>
                        <a:srgbClr val="FFFFB3"/>
                      </a:solidFill>
                      <a:ln w="34925" cap="flat" cmpd="sng">
                        <a:solidFill>
                          <a:srgbClr val="FFC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23850" y="4437063"/>
            <a:ext cx="15843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0">
                <a:latin typeface="Times New Roman" panose="02020603050405020304" pitchFamily="18" charset="0"/>
              </a:rPr>
              <a:t>Имеем:</a:t>
            </a:r>
            <a:endParaRPr lang="ru-RU" altLang="ru-RU" sz="3200" b="0">
              <a:latin typeface="Times New Roman" panose="02020603050405020304" pitchFamily="18" charset="0"/>
            </a:endParaRP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1692275" y="1773238"/>
            <a:ext cx="1287463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" name="Line 17"/>
          <p:cNvSpPr>
            <a:spLocks noChangeShapeType="1"/>
          </p:cNvSpPr>
          <p:nvPr/>
        </p:nvSpPr>
        <p:spPr bwMode="auto">
          <a:xfrm>
            <a:off x="1547813" y="2997200"/>
            <a:ext cx="1800225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0" grpId="0"/>
      <p:bldP spid="25617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14"/>
          <p:cNvGraphicFramePr>
            <a:graphicFrameLocks noChangeAspect="1"/>
          </p:cNvGraphicFramePr>
          <p:nvPr/>
        </p:nvGraphicFramePr>
        <p:xfrm>
          <a:off x="179388" y="115888"/>
          <a:ext cx="6624637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" name="Формула" r:id="rId1" imgW="44805600" imgH="5791200" progId="Equation.3">
                  <p:embed/>
                </p:oleObj>
              </mc:Choice>
              <mc:Fallback>
                <p:oleObj name="Формула" r:id="rId1" imgW="44805600" imgH="5791200" progId="Equation.3">
                  <p:embed/>
                  <p:pic>
                    <p:nvPicPr>
                      <p:cNvPr id="0" name="Object 1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9388" y="115888"/>
                        <a:ext cx="6624637" cy="890587"/>
                      </a:xfrm>
                      <a:prstGeom prst="rect">
                        <a:avLst/>
                      </a:prstGeom>
                      <a:solidFill>
                        <a:srgbClr val="FFFFA7"/>
                      </a:solidFill>
                      <a:ln w="34925" cap="flat" cmpd="sng">
                        <a:solidFill>
                          <a:srgbClr val="FFC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22"/>
          <p:cNvGraphicFramePr>
            <a:graphicFrameLocks noChangeAspect="1"/>
          </p:cNvGraphicFramePr>
          <p:nvPr/>
        </p:nvGraphicFramePr>
        <p:xfrm>
          <a:off x="1571604" y="1785926"/>
          <a:ext cx="494823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Формула" r:id="rId3" imgW="72542400" imgH="13411200" progId="Equation.3">
                  <p:embed/>
                </p:oleObj>
              </mc:Choice>
              <mc:Fallback>
                <p:oleObj name="Формула" r:id="rId3" imgW="72542400" imgH="13411200" progId="Equation.3">
                  <p:embed/>
                  <p:pic>
                    <p:nvPicPr>
                      <p:cNvPr id="0" name="Object 22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1604" y="1785926"/>
                        <a:ext cx="4948237" cy="8096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23"/>
          <p:cNvGraphicFramePr>
            <a:graphicFrameLocks noChangeAspect="1"/>
          </p:cNvGraphicFramePr>
          <p:nvPr/>
        </p:nvGraphicFramePr>
        <p:xfrm>
          <a:off x="2643174" y="2714620"/>
          <a:ext cx="47529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Формула" r:id="rId5" imgW="78028800" imgH="13411200" progId="Equation.3">
                  <p:embed/>
                </p:oleObj>
              </mc:Choice>
              <mc:Fallback>
                <p:oleObj name="Формула" r:id="rId5" imgW="78028800" imgH="13411200" progId="Equation.3">
                  <p:embed/>
                  <p:pic>
                    <p:nvPicPr>
                      <p:cNvPr id="0" name="Object 23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43174" y="2714620"/>
                        <a:ext cx="4752975" cy="8159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539750" y="4149725"/>
            <a:ext cx="165576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0">
                <a:latin typeface="Times New Roman" panose="02020603050405020304" pitchFamily="18" charset="0"/>
              </a:rPr>
              <a:t>Имеем:</a:t>
            </a:r>
            <a:endParaRPr lang="ru-RU" altLang="ru-RU" sz="3200" b="0">
              <a:latin typeface="Times New Roman" panose="02020603050405020304" pitchFamily="18" charset="0"/>
            </a:endParaRP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143000" y="2060575"/>
            <a:ext cx="107315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>
            <a:off x="1143000" y="2997200"/>
            <a:ext cx="1444625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0248" name="Объект 3"/>
          <p:cNvGraphicFramePr>
            <a:graphicFrameLocks noChangeAspect="1"/>
          </p:cNvGraphicFramePr>
          <p:nvPr/>
        </p:nvGraphicFramePr>
        <p:xfrm>
          <a:off x="1714480" y="1071546"/>
          <a:ext cx="4248150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Формула" r:id="rId7" imgW="38709600" imgH="5791200" progId="Equation.3">
                  <p:embed/>
                </p:oleObj>
              </mc:Choice>
              <mc:Fallback>
                <p:oleObj name="Формула" r:id="rId7" imgW="38709600" imgH="5791200" progId="Equation.3">
                  <p:embed/>
                  <p:pic>
                    <p:nvPicPr>
                      <p:cNvPr id="0" name="Объект 3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14480" y="1071546"/>
                        <a:ext cx="4248150" cy="6365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2195513" y="3600450"/>
          <a:ext cx="4392612" cy="319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Формула" r:id="rId9" imgW="48768000" imgH="34137600" progId="Equation.3">
                  <p:embed/>
                </p:oleObj>
              </mc:Choice>
              <mc:Fallback>
                <p:oleObj name="Формула" r:id="rId9" imgW="48768000" imgH="34137600" progId="Equation.3">
                  <p:embed/>
                  <p:pic>
                    <p:nvPicPr>
                      <p:cNvPr id="0" name="Объект 1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95513" y="3600450"/>
                        <a:ext cx="4392612" cy="3194050"/>
                      </a:xfrm>
                      <a:prstGeom prst="rect">
                        <a:avLst/>
                      </a:prstGeom>
                      <a:solidFill>
                        <a:srgbClr val="FFFFC1"/>
                      </a:solidFill>
                      <a:ln w="38100" cap="flat" cmpd="sng">
                        <a:solidFill>
                          <a:srgbClr val="FFC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9" grpId="0"/>
      <p:bldP spid="26633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>
            <a:hlinkClick r:id="rId2" action="ppaction://hlinksldjump"/>
          </p:cNvPr>
          <p:cNvSpPr/>
          <p:nvPr/>
        </p:nvSpPr>
        <p:spPr>
          <a:xfrm>
            <a:off x="8486999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796717" y="708035"/>
                <a:ext cx="448818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400" i="1">
                              <a:latin typeface="Cambria Math" panose="02040503050406030204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 sz="2400">
                                  <a:latin typeface="Cambria Math" panose="02040503050406030204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/>
                                </a:rPr>
                                <m:t>2</m:t>
                              </m:r>
                              <m:r>
                                <a:rPr lang="ru-RU" sz="2400" i="1">
                                  <a:latin typeface="Cambria Math" panose="02040503050406030204"/>
                                </a:rPr>
                                <m:t>−х</m:t>
                              </m:r>
                            </m:sub>
                          </m:sSub>
                        </m:fName>
                        <m:e>
                          <m:r>
                            <a:rPr lang="ru-RU" sz="2400" i="1">
                              <a:latin typeface="Cambria Math" panose="02040503050406030204"/>
                            </a:rPr>
                            <m:t>(х+</m:t>
                          </m:r>
                          <m:r>
                            <a:rPr lang="ru-RU" sz="2400" i="1">
                              <a:latin typeface="Cambria Math" panose="02040503050406030204"/>
                            </a:rPr>
                            <m:t>2</m:t>
                          </m:r>
                          <m:r>
                            <a:rPr lang="ru-RU" sz="2400" i="1">
                              <a:latin typeface="Cambria Math" panose="02040503050406030204"/>
                            </a:rPr>
                            <m:t>)</m:t>
                          </m:r>
                        </m:e>
                      </m:func>
                      <m:r>
                        <a:rPr lang="ru-RU" sz="2400" i="1">
                          <a:latin typeface="Cambria Math" panose="02040503050406030204"/>
                        </a:rPr>
                        <m:t>∙</m:t>
                      </m:r>
                      <m:func>
                        <m:funcPr>
                          <m:ctrlPr>
                            <a:rPr lang="ru-RU" sz="2400" i="1">
                              <a:latin typeface="Cambria Math" panose="02040503050406030204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sz="2400" i="1">
                                  <a:latin typeface="Cambria Math" panose="02040503050406030204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ru-RU" sz="2400">
                                  <a:latin typeface="Cambria Math" panose="02040503050406030204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sz="2400" i="1">
                                  <a:latin typeface="Cambria Math" panose="02040503050406030204"/>
                                </a:rPr>
                                <m:t>х+</m:t>
                              </m:r>
                              <m:r>
                                <a:rPr lang="ru-RU" sz="2400" i="1">
                                  <a:latin typeface="Cambria Math" panose="02040503050406030204"/>
                                </a:rPr>
                                <m:t>3</m:t>
                              </m:r>
                            </m:sub>
                          </m:sSub>
                        </m:fName>
                        <m:e>
                          <m:r>
                            <a:rPr lang="ru-RU" sz="2400" i="1">
                              <a:latin typeface="Cambria Math" panose="02040503050406030204"/>
                            </a:rPr>
                            <m:t>(</m:t>
                          </m:r>
                          <m:r>
                            <a:rPr lang="ru-RU" sz="2400" i="1">
                              <a:latin typeface="Cambria Math" panose="02040503050406030204"/>
                            </a:rPr>
                            <m:t>3</m:t>
                          </m:r>
                          <m:r>
                            <a:rPr lang="ru-RU" sz="2400" i="1">
                              <a:latin typeface="Cambria Math" panose="02040503050406030204"/>
                            </a:rPr>
                            <m:t>−х)</m:t>
                          </m:r>
                        </m:e>
                      </m:func>
                      <m:r>
                        <a:rPr lang="ru-RU" sz="2400" i="1">
                          <a:latin typeface="Cambria Math" panose="02040503050406030204"/>
                        </a:rPr>
                        <m:t>≤</m:t>
                      </m:r>
                      <m:r>
                        <a:rPr lang="ru-RU" sz="2400" i="1">
                          <a:latin typeface="Cambria Math" panose="02040503050406030204"/>
                        </a:rPr>
                        <m:t>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717" y="708035"/>
                <a:ext cx="4488187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0" t="-2" r="10" b="-68354"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Группа 75"/>
          <p:cNvGrpSpPr/>
          <p:nvPr/>
        </p:nvGrpSpPr>
        <p:grpSpPr>
          <a:xfrm>
            <a:off x="600502" y="1235014"/>
            <a:ext cx="4394580" cy="2100521"/>
            <a:chOff x="600502" y="1235014"/>
            <a:chExt cx="4394580" cy="2100521"/>
          </a:xfrm>
        </p:grpSpPr>
        <p:sp>
          <p:nvSpPr>
            <p:cNvPr id="5" name="TextBox 4"/>
            <p:cNvSpPr txBox="1"/>
            <p:nvPr/>
          </p:nvSpPr>
          <p:spPr>
            <a:xfrm>
              <a:off x="600502" y="1235014"/>
              <a:ext cx="43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Monotype Corsiva" panose="03010101010201010101" pitchFamily="66" charset="0"/>
                </a:rPr>
                <a:t>Решение:</a:t>
              </a:r>
              <a:endParaRPr lang="ru-RU" sz="2000" b="1" dirty="0" smtClean="0">
                <a:latin typeface="Monotype Corsiva" panose="03010101010201010101" pitchFamily="66" charset="0"/>
              </a:endParaRPr>
            </a:p>
            <a:p>
              <a:r>
                <a:rPr lang="ru-RU" sz="2000" b="1" dirty="0" smtClean="0">
                  <a:latin typeface="Monotype Corsiva" panose="03010101010201010101" pitchFamily="66" charset="0"/>
                </a:rPr>
                <a:t>Используя метод рационализации, имеем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4027" y="2038540"/>
              <a:ext cx="359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(2-х-1). (х+2-1) </a:t>
              </a:r>
              <a:r>
                <a:rPr lang="ru-RU" dirty="0"/>
                <a:t>.</a:t>
              </a:r>
              <a:r>
                <a:rPr lang="ru-RU" dirty="0" smtClean="0"/>
                <a:t> (х+3-1) </a:t>
              </a:r>
              <a:r>
                <a:rPr lang="ru-RU" dirty="0"/>
                <a:t>.</a:t>
              </a:r>
              <a:r>
                <a:rPr lang="ru-RU" dirty="0" smtClean="0"/>
                <a:t> (3-х-1)≤ 0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0319" y="2470731"/>
              <a:ext cx="288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(1-х). (х+1) </a:t>
              </a:r>
              <a:r>
                <a:rPr lang="ru-RU" dirty="0"/>
                <a:t>.</a:t>
              </a:r>
              <a:r>
                <a:rPr lang="ru-RU" dirty="0" smtClean="0"/>
                <a:t> (х+2) </a:t>
              </a:r>
              <a:r>
                <a:rPr lang="ru-RU" dirty="0"/>
                <a:t>.</a:t>
              </a:r>
              <a:r>
                <a:rPr lang="ru-RU" dirty="0" smtClean="0"/>
                <a:t> (2-х)≤ 0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9227" y="2966203"/>
              <a:ext cx="2886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(х-1). (х+1) </a:t>
              </a:r>
              <a:r>
                <a:rPr lang="ru-RU" dirty="0"/>
                <a:t>.</a:t>
              </a:r>
              <a:r>
                <a:rPr lang="ru-RU" dirty="0" smtClean="0"/>
                <a:t> (х+2) </a:t>
              </a:r>
              <a:r>
                <a:rPr lang="ru-RU" dirty="0"/>
                <a:t>.</a:t>
              </a:r>
              <a:r>
                <a:rPr lang="ru-RU" dirty="0" smtClean="0"/>
                <a:t> (х-2)≤ 0</a:t>
              </a:r>
              <a:endParaRPr lang="ru-RU" dirty="0"/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779847" y="3517626"/>
            <a:ext cx="8091199" cy="1759982"/>
            <a:chOff x="779847" y="3517626"/>
            <a:chExt cx="8091199" cy="1759982"/>
          </a:xfrm>
        </p:grpSpPr>
        <p:sp>
          <p:nvSpPr>
            <p:cNvPr id="4" name="TextBox 3"/>
            <p:cNvSpPr txBox="1"/>
            <p:nvPr/>
          </p:nvSpPr>
          <p:spPr>
            <a:xfrm>
              <a:off x="1832392" y="4815943"/>
              <a:ext cx="2246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х</a:t>
              </a:r>
              <a:r>
                <a:rPr lang="el-GR" sz="2400" dirty="0" smtClean="0"/>
                <a:t>ͼ</a:t>
              </a:r>
              <a:r>
                <a:rPr lang="ru-RU" sz="2400" dirty="0" smtClean="0"/>
                <a:t> (-2;-1] </a:t>
              </a:r>
              <a:r>
                <a:rPr lang="en-US" sz="2400" dirty="0"/>
                <a:t>Ù</a:t>
              </a:r>
              <a:r>
                <a:rPr lang="ru-RU" sz="2400" dirty="0" smtClean="0"/>
                <a:t>(1;2)</a:t>
              </a:r>
              <a:endParaRPr lang="ru-RU" sz="2400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779847" y="3517626"/>
              <a:ext cx="8091199" cy="926500"/>
              <a:chOff x="779847" y="3812498"/>
              <a:chExt cx="8091198" cy="926500"/>
            </a:xfrm>
          </p:grpSpPr>
          <p:sp>
            <p:nvSpPr>
              <p:cNvPr id="10" name="Дуга 9"/>
              <p:cNvSpPr/>
              <p:nvPr/>
            </p:nvSpPr>
            <p:spPr>
              <a:xfrm>
                <a:off x="6894509" y="3812498"/>
                <a:ext cx="1976536" cy="393397"/>
              </a:xfrm>
              <a:prstGeom prst="arc">
                <a:avLst>
                  <a:gd name="adj1" fmla="val 10580868"/>
                  <a:gd name="adj2" fmla="val 207585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" name="Группа 10"/>
              <p:cNvGrpSpPr/>
              <p:nvPr/>
            </p:nvGrpSpPr>
            <p:grpSpPr>
              <a:xfrm>
                <a:off x="779847" y="3833825"/>
                <a:ext cx="7463401" cy="905173"/>
                <a:chOff x="779847" y="3833825"/>
                <a:chExt cx="7463401" cy="905173"/>
              </a:xfrm>
            </p:grpSpPr>
            <p:cxnSp>
              <p:nvCxnSpPr>
                <p:cNvPr id="13" name="Прямая со стрелкой 12"/>
                <p:cNvCxnSpPr/>
                <p:nvPr/>
              </p:nvCxnSpPr>
              <p:spPr>
                <a:xfrm flipV="1">
                  <a:off x="900752" y="4094328"/>
                  <a:ext cx="7342496" cy="8188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Овал 13"/>
                <p:cNvSpPr/>
                <p:nvPr/>
              </p:nvSpPr>
              <p:spPr>
                <a:xfrm flipV="1">
                  <a:off x="1897039" y="4094327"/>
                  <a:ext cx="194481" cy="12760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" name="Овал 14"/>
                <p:cNvSpPr/>
                <p:nvPr/>
              </p:nvSpPr>
              <p:spPr>
                <a:xfrm flipV="1">
                  <a:off x="2926700" y="4071468"/>
                  <a:ext cx="194481" cy="12760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" name="Овал 15"/>
                <p:cNvSpPr/>
                <p:nvPr/>
              </p:nvSpPr>
              <p:spPr>
                <a:xfrm flipV="1">
                  <a:off x="5773963" y="4030524"/>
                  <a:ext cx="194481" cy="12760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7" name="Овал 16"/>
                <p:cNvSpPr/>
                <p:nvPr/>
              </p:nvSpPr>
              <p:spPr>
                <a:xfrm flipV="1">
                  <a:off x="6727106" y="4030524"/>
                  <a:ext cx="194481" cy="12760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" name="Овал 17"/>
                <p:cNvSpPr/>
                <p:nvPr/>
              </p:nvSpPr>
              <p:spPr>
                <a:xfrm>
                  <a:off x="1837331" y="4046561"/>
                  <a:ext cx="284897" cy="259308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" name="Овал 18"/>
                <p:cNvSpPr/>
                <p:nvPr/>
              </p:nvSpPr>
              <p:spPr>
                <a:xfrm>
                  <a:off x="5728754" y="3964674"/>
                  <a:ext cx="284897" cy="259308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" name="Овал 19"/>
                <p:cNvSpPr/>
                <p:nvPr/>
              </p:nvSpPr>
              <p:spPr>
                <a:xfrm>
                  <a:off x="6681898" y="3964674"/>
                  <a:ext cx="284897" cy="259308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Дуга 20"/>
                <p:cNvSpPr/>
                <p:nvPr/>
              </p:nvSpPr>
              <p:spPr>
                <a:xfrm>
                  <a:off x="779847" y="3923729"/>
                  <a:ext cx="1199931" cy="341194"/>
                </a:xfrm>
                <a:prstGeom prst="arc">
                  <a:avLst>
                    <a:gd name="adj1" fmla="val 12187589"/>
                    <a:gd name="adj2" fmla="val 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>
                  <a:off x="1979778" y="3961430"/>
                  <a:ext cx="1126903" cy="393397"/>
                </a:xfrm>
                <a:prstGeom prst="arc">
                  <a:avLst>
                    <a:gd name="adj1" fmla="val 10580868"/>
                    <a:gd name="adj2" fmla="val 2130050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Дуга 22"/>
                <p:cNvSpPr/>
                <p:nvPr/>
              </p:nvSpPr>
              <p:spPr>
                <a:xfrm>
                  <a:off x="5839892" y="3833825"/>
                  <a:ext cx="1126903" cy="393397"/>
                </a:xfrm>
                <a:prstGeom prst="arc">
                  <a:avLst>
                    <a:gd name="adj1" fmla="val 10580868"/>
                    <a:gd name="adj2" fmla="val 2130050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>
                  <a:off x="3121181" y="3897627"/>
                  <a:ext cx="2847263" cy="393397"/>
                </a:xfrm>
                <a:prstGeom prst="arc">
                  <a:avLst>
                    <a:gd name="adj1" fmla="val 10580868"/>
                    <a:gd name="adj2" fmla="val 2130050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>
                  <a:off x="2126817" y="4176215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2365654" y="4149253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>
                  <a:off x="2576450" y="4149253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2809952" y="4117015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5983797" y="4100461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6273420" y="4100461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>
                  <a:off x="6509941" y="4085456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6716721" y="4071468"/>
                  <a:ext cx="233502" cy="22041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1651380" y="4369666"/>
                  <a:ext cx="4913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dirty="0" smtClean="0"/>
                    <a:t>-2</a:t>
                  </a:r>
                  <a:endParaRPr lang="ru-RU" dirty="0"/>
                </a:p>
              </p:txBody>
            </p:sp>
            <p:sp>
              <p:nvSpPr>
                <p:cNvPr id="34" name="Прямоугольник 33"/>
                <p:cNvSpPr/>
                <p:nvPr/>
              </p:nvSpPr>
              <p:spPr>
                <a:xfrm>
                  <a:off x="5729595" y="4259459"/>
                  <a:ext cx="3016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dirty="0" smtClean="0"/>
                    <a:t>1</a:t>
                  </a:r>
                  <a:endParaRPr lang="ru-RU" dirty="0"/>
                </a:p>
              </p:txBody>
            </p:sp>
            <p:sp>
              <p:nvSpPr>
                <p:cNvPr id="35" name="Прямоугольник 34"/>
                <p:cNvSpPr/>
                <p:nvPr/>
              </p:nvSpPr>
              <p:spPr>
                <a:xfrm>
                  <a:off x="6894509" y="4259459"/>
                  <a:ext cx="30168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dirty="0" smtClean="0"/>
                    <a:t>2</a:t>
                  </a:r>
                  <a:endParaRPr lang="ru-RU" dirty="0"/>
                </a:p>
              </p:txBody>
            </p:sp>
            <p:sp>
              <p:nvSpPr>
                <p:cNvPr id="36" name="Прямоугольник 35"/>
                <p:cNvSpPr/>
                <p:nvPr/>
              </p:nvSpPr>
              <p:spPr>
                <a:xfrm>
                  <a:off x="2955838" y="4259459"/>
                  <a:ext cx="37221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dirty="0" smtClean="0"/>
                    <a:t>-1</a:t>
                  </a:r>
                  <a:endParaRPr lang="ru-RU" dirty="0"/>
                </a:p>
              </p:txBody>
            </p:sp>
            <p:cxnSp>
              <p:nvCxnSpPr>
                <p:cNvPr id="37" name="Прямая соединительная линия 36"/>
                <p:cNvCxnSpPr>
                  <a:stCxn id="18" idx="6"/>
                </p:cNvCxnSpPr>
                <p:nvPr/>
              </p:nvCxnSpPr>
              <p:spPr>
                <a:xfrm flipV="1">
                  <a:off x="2122228" y="3964674"/>
                  <a:ext cx="238091" cy="21154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 flipV="1">
                  <a:off x="2368694" y="3905474"/>
                  <a:ext cx="238091" cy="21154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 flipV="1">
                  <a:off x="2611530" y="3905474"/>
                  <a:ext cx="238091" cy="21154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 flipV="1">
                  <a:off x="2809952" y="3859927"/>
                  <a:ext cx="238091" cy="21154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Прямая соединительная линия 40"/>
                <p:cNvCxnSpPr/>
                <p:nvPr/>
              </p:nvCxnSpPr>
              <p:spPr>
                <a:xfrm flipV="1">
                  <a:off x="3209010" y="3903425"/>
                  <a:ext cx="238091" cy="21154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Прямая соединительная линия 41"/>
                <p:cNvCxnSpPr/>
                <p:nvPr/>
              </p:nvCxnSpPr>
              <p:spPr>
                <a:xfrm flipV="1">
                  <a:off x="3447101" y="3928164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 flipV="1">
                  <a:off x="3801943" y="3937123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Прямая соединительная линия 43"/>
                <p:cNvCxnSpPr/>
                <p:nvPr/>
              </p:nvCxnSpPr>
              <p:spPr>
                <a:xfrm flipV="1">
                  <a:off x="4125408" y="3923729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Прямая соединительная линия 44"/>
                <p:cNvCxnSpPr/>
                <p:nvPr/>
              </p:nvCxnSpPr>
              <p:spPr>
                <a:xfrm flipV="1">
                  <a:off x="4425766" y="3897627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flipV="1">
                  <a:off x="4876036" y="3937123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 flipV="1">
                  <a:off x="4692536" y="3937123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 flipV="1">
                  <a:off x="5114127" y="3964674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Прямая соединительная линия 48"/>
                <p:cNvCxnSpPr/>
                <p:nvPr/>
              </p:nvCxnSpPr>
              <p:spPr>
                <a:xfrm flipV="1">
                  <a:off x="5388198" y="3952901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flipV="1">
                  <a:off x="5712333" y="3884666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Прямая соединительная линия 50"/>
                <p:cNvCxnSpPr/>
                <p:nvPr/>
              </p:nvCxnSpPr>
              <p:spPr>
                <a:xfrm flipV="1">
                  <a:off x="6035329" y="3871273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flipV="1">
                  <a:off x="6315873" y="3859500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Прямая соединительная линия 52"/>
                <p:cNvCxnSpPr/>
                <p:nvPr/>
              </p:nvCxnSpPr>
              <p:spPr>
                <a:xfrm flipV="1">
                  <a:off x="6509941" y="3943005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>
                <a:xfrm flipV="1">
                  <a:off x="6802541" y="3875963"/>
                  <a:ext cx="238091" cy="186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Прямоугольник 11"/>
              <p:cNvSpPr/>
              <p:nvPr/>
            </p:nvSpPr>
            <p:spPr>
              <a:xfrm>
                <a:off x="8185312" y="4170161"/>
                <a:ext cx="2840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х</a:t>
                </a:r>
                <a:endParaRPr lang="ru-RU" dirty="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779847" y="4462000"/>
              <a:ext cx="39366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Monotype Corsiva" panose="03010101010201010101" pitchFamily="66" charset="0"/>
                </a:rPr>
                <a:t>С учетом ОДЗ</a:t>
              </a:r>
              <a:endParaRPr lang="ru-RU" sz="2000" b="1" dirty="0" smtClean="0">
                <a:latin typeface="Monotype Corsiva" panose="03010101010201010101" pitchFamily="66" charset="0"/>
              </a:endParaRPr>
            </a:p>
            <a:p>
              <a:r>
                <a:rPr lang="ru-RU" sz="2000" b="1" dirty="0" smtClean="0">
                  <a:latin typeface="Monotype Corsiva" panose="03010101010201010101" pitchFamily="66" charset="0"/>
                </a:rPr>
                <a:t>Ответ: </a:t>
              </a:r>
              <a:endParaRPr lang="ru-RU" sz="2000" b="1" dirty="0">
                <a:latin typeface="Monotype Corsiva" panose="03010101010201010101" pitchFamily="66" charset="0"/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2802016" y="5618296"/>
            <a:ext cx="4603255" cy="482620"/>
            <a:chOff x="3245414" y="5749538"/>
            <a:chExt cx="4603255" cy="482620"/>
          </a:xfrm>
        </p:grpSpPr>
        <p:pic>
          <p:nvPicPr>
            <p:cNvPr id="68" name="Picture 3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5414" y="5802447"/>
              <a:ext cx="1582118" cy="429711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3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8228" y="5784800"/>
              <a:ext cx="2054362" cy="407172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TextBox 69"/>
            <p:cNvSpPr txBox="1"/>
            <p:nvPr/>
          </p:nvSpPr>
          <p:spPr>
            <a:xfrm>
              <a:off x="7454084" y="5749538"/>
              <a:ext cx="394585" cy="461665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)</a:t>
              </a:r>
              <a:endParaRPr lang="ru-RU" sz="2400" dirty="0"/>
            </a:p>
          </p:txBody>
        </p:sp>
      </p:grpSp>
      <p:sp>
        <p:nvSpPr>
          <p:cNvPr id="71" name="TextBox 70"/>
          <p:cNvSpPr txBox="1"/>
          <p:nvPr/>
        </p:nvSpPr>
        <p:spPr>
          <a:xfrm rot="21165173">
            <a:off x="5200499" y="5122616"/>
            <a:ext cx="2379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Хочу!</a:t>
            </a:r>
            <a:r>
              <a:rPr lang="ru-RU" sz="1600" dirty="0" smtClean="0">
                <a:latin typeface="Monotype Corsiva" panose="03010101010201010101" pitchFamily="66" charset="0"/>
              </a:rPr>
              <a:t>   </a:t>
            </a:r>
            <a:r>
              <a:rPr lang="ru-RU" sz="2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Могу!</a:t>
            </a:r>
            <a:r>
              <a:rPr lang="ru-RU" sz="1600" dirty="0" smtClean="0">
                <a:latin typeface="Monotype Corsiva" panose="03010101010201010101" pitchFamily="66" charset="0"/>
              </a:rPr>
              <a:t>   </a:t>
            </a:r>
            <a:r>
              <a:rPr lang="ru-RU" sz="2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Умею!</a:t>
            </a:r>
            <a:endParaRPr lang="ru-RU" sz="2000" b="1" dirty="0" smtClean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29543" y="166719"/>
            <a:ext cx="349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Решить неравенство: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4771118" y="1"/>
            <a:ext cx="4146167" cy="2867714"/>
            <a:chOff x="4771118" y="1"/>
            <a:chExt cx="4146167" cy="2867714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4771118" y="1918066"/>
              <a:ext cx="4146167" cy="949649"/>
              <a:chOff x="4724879" y="1978925"/>
              <a:chExt cx="4146166" cy="949649"/>
            </a:xfrm>
          </p:grpSpPr>
          <p:cxnSp>
            <p:nvCxnSpPr>
              <p:cNvPr id="57" name="Прямая со стрелкой 56"/>
              <p:cNvCxnSpPr/>
              <p:nvPr/>
            </p:nvCxnSpPr>
            <p:spPr>
              <a:xfrm flipV="1">
                <a:off x="5268035" y="2186029"/>
                <a:ext cx="3484139" cy="40943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Овал 57"/>
              <p:cNvSpPr/>
              <p:nvPr/>
            </p:nvSpPr>
            <p:spPr>
              <a:xfrm>
                <a:off x="5766178" y="2129164"/>
                <a:ext cx="184246" cy="1549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Овал 58"/>
              <p:cNvSpPr/>
              <p:nvPr/>
            </p:nvSpPr>
            <p:spPr>
              <a:xfrm>
                <a:off x="6988495" y="2140423"/>
                <a:ext cx="184246" cy="1549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Овал 59"/>
              <p:cNvSpPr/>
              <p:nvPr/>
            </p:nvSpPr>
            <p:spPr>
              <a:xfrm>
                <a:off x="7689375" y="2108578"/>
                <a:ext cx="184246" cy="1549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612642" y="2295324"/>
                <a:ext cx="4913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-2</a:t>
                </a:r>
                <a:endParaRPr lang="ru-RU" dirty="0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7697827" y="2322971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894509" y="2346924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>
                <a:off x="5854890" y="1978925"/>
                <a:ext cx="3016155" cy="204717"/>
              </a:xfrm>
              <a:custGeom>
                <a:avLst/>
                <a:gdLst>
                  <a:gd name="connsiteX0" fmla="*/ 0 w 2688609"/>
                  <a:gd name="connsiteY0" fmla="*/ 204717 h 204717"/>
                  <a:gd name="connsiteX1" fmla="*/ 13647 w 2688609"/>
                  <a:gd name="connsiteY1" fmla="*/ 136478 h 204717"/>
                  <a:gd name="connsiteX2" fmla="*/ 150125 w 2688609"/>
                  <a:gd name="connsiteY2" fmla="*/ 68239 h 204717"/>
                  <a:gd name="connsiteX3" fmla="*/ 191068 w 2688609"/>
                  <a:gd name="connsiteY3" fmla="*/ 54591 h 204717"/>
                  <a:gd name="connsiteX4" fmla="*/ 232011 w 2688609"/>
                  <a:gd name="connsiteY4" fmla="*/ 27296 h 204717"/>
                  <a:gd name="connsiteX5" fmla="*/ 354841 w 2688609"/>
                  <a:gd name="connsiteY5" fmla="*/ 13648 h 204717"/>
                  <a:gd name="connsiteX6" fmla="*/ 750626 w 2688609"/>
                  <a:gd name="connsiteY6" fmla="*/ 0 h 204717"/>
                  <a:gd name="connsiteX7" fmla="*/ 2688609 w 2688609"/>
                  <a:gd name="connsiteY7" fmla="*/ 0 h 204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8609" h="204717">
                    <a:moveTo>
                      <a:pt x="0" y="204717"/>
                    </a:moveTo>
                    <a:cubicBezTo>
                      <a:pt x="4549" y="181971"/>
                      <a:pt x="-594" y="154788"/>
                      <a:pt x="13647" y="136478"/>
                    </a:cubicBezTo>
                    <a:cubicBezTo>
                      <a:pt x="56185" y="81787"/>
                      <a:pt x="95131" y="83952"/>
                      <a:pt x="150125" y="68239"/>
                    </a:cubicBezTo>
                    <a:cubicBezTo>
                      <a:pt x="163957" y="64287"/>
                      <a:pt x="178201" y="61025"/>
                      <a:pt x="191068" y="54591"/>
                    </a:cubicBezTo>
                    <a:cubicBezTo>
                      <a:pt x="205739" y="47256"/>
                      <a:pt x="216098" y="31274"/>
                      <a:pt x="232011" y="27296"/>
                    </a:cubicBezTo>
                    <a:cubicBezTo>
                      <a:pt x="271976" y="17305"/>
                      <a:pt x="313703" y="15813"/>
                      <a:pt x="354841" y="13648"/>
                    </a:cubicBezTo>
                    <a:cubicBezTo>
                      <a:pt x="486665" y="6710"/>
                      <a:pt x="618622" y="772"/>
                      <a:pt x="750626" y="0"/>
                    </a:cubicBezTo>
                    <a:lnTo>
                      <a:pt x="2688609" y="0"/>
                    </a:lnTo>
                  </a:path>
                </a:pathLst>
              </a:cu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0800000">
                <a:off x="4724879" y="2226972"/>
                <a:ext cx="3016155" cy="204717"/>
              </a:xfrm>
              <a:custGeom>
                <a:avLst/>
                <a:gdLst>
                  <a:gd name="connsiteX0" fmla="*/ 0 w 2688609"/>
                  <a:gd name="connsiteY0" fmla="*/ 204717 h 204717"/>
                  <a:gd name="connsiteX1" fmla="*/ 13647 w 2688609"/>
                  <a:gd name="connsiteY1" fmla="*/ 136478 h 204717"/>
                  <a:gd name="connsiteX2" fmla="*/ 150125 w 2688609"/>
                  <a:gd name="connsiteY2" fmla="*/ 68239 h 204717"/>
                  <a:gd name="connsiteX3" fmla="*/ 191068 w 2688609"/>
                  <a:gd name="connsiteY3" fmla="*/ 54591 h 204717"/>
                  <a:gd name="connsiteX4" fmla="*/ 232011 w 2688609"/>
                  <a:gd name="connsiteY4" fmla="*/ 27296 h 204717"/>
                  <a:gd name="connsiteX5" fmla="*/ 354841 w 2688609"/>
                  <a:gd name="connsiteY5" fmla="*/ 13648 h 204717"/>
                  <a:gd name="connsiteX6" fmla="*/ 750626 w 2688609"/>
                  <a:gd name="connsiteY6" fmla="*/ 0 h 204717"/>
                  <a:gd name="connsiteX7" fmla="*/ 2688609 w 2688609"/>
                  <a:gd name="connsiteY7" fmla="*/ 0 h 204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8609" h="204717">
                    <a:moveTo>
                      <a:pt x="0" y="204717"/>
                    </a:moveTo>
                    <a:cubicBezTo>
                      <a:pt x="4549" y="181971"/>
                      <a:pt x="-594" y="154788"/>
                      <a:pt x="13647" y="136478"/>
                    </a:cubicBezTo>
                    <a:cubicBezTo>
                      <a:pt x="56185" y="81787"/>
                      <a:pt x="95131" y="83952"/>
                      <a:pt x="150125" y="68239"/>
                    </a:cubicBezTo>
                    <a:cubicBezTo>
                      <a:pt x="163957" y="64287"/>
                      <a:pt x="178201" y="61025"/>
                      <a:pt x="191068" y="54591"/>
                    </a:cubicBezTo>
                    <a:cubicBezTo>
                      <a:pt x="205739" y="47256"/>
                      <a:pt x="216098" y="31274"/>
                      <a:pt x="232011" y="27296"/>
                    </a:cubicBezTo>
                    <a:cubicBezTo>
                      <a:pt x="271976" y="17305"/>
                      <a:pt x="313703" y="15813"/>
                      <a:pt x="354841" y="13648"/>
                    </a:cubicBezTo>
                    <a:cubicBezTo>
                      <a:pt x="486665" y="6710"/>
                      <a:pt x="618622" y="772"/>
                      <a:pt x="750626" y="0"/>
                    </a:cubicBezTo>
                    <a:lnTo>
                      <a:pt x="2688609" y="0"/>
                    </a:lnTo>
                  </a:path>
                </a:pathLst>
              </a:cu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6504793" y="2559242"/>
                <a:ext cx="18492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х</a:t>
                </a:r>
                <a:r>
                  <a:rPr lang="el-GR" dirty="0" smtClean="0"/>
                  <a:t>ͼ</a:t>
                </a:r>
                <a:r>
                  <a:rPr lang="ru-RU" dirty="0" smtClean="0"/>
                  <a:t> (-2;1) </a:t>
                </a:r>
                <a:r>
                  <a:rPr lang="en-US" dirty="0"/>
                  <a:t>Ù</a:t>
                </a:r>
                <a:r>
                  <a:rPr lang="ru-RU" dirty="0" smtClean="0"/>
                  <a:t>(1;2)</a:t>
                </a:r>
                <a:endParaRPr lang="ru-RU" dirty="0"/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5918579" y="328978"/>
              <a:ext cx="668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ОДЗ:</a:t>
              </a:r>
              <a:endParaRPr lang="ru-RU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Прямоугольник 73"/>
                <p:cNvSpPr/>
                <p:nvPr/>
              </p:nvSpPr>
              <p:spPr>
                <a:xfrm>
                  <a:off x="7008651" y="1"/>
                  <a:ext cx="1341329" cy="163910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ru-RU" i="1">
                                <a:latin typeface="Cambria Math" panose="02040503050406030204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ru-RU" i="1">
                                    <a:latin typeface="Cambria Math" panose="02040503050406030204"/>
                                  </a:rPr>
                                </m:ctrlPr>
                              </m:eqArrPr>
                              <m:e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2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−х&gt;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2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−х≠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х+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2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&gt;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х+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3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&gt;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х+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3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≠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3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−х&gt;</m:t>
                                </m:r>
                                <m:r>
                                  <a:rPr lang="ru-RU" i="1">
                                    <a:latin typeface="Cambria Math" panose="02040503050406030204"/>
                                  </a:rPr>
                                  <m:t>0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ru-RU" dirty="0"/>
                </a:p>
              </p:txBody>
            </p:sp>
          </mc:Choice>
          <mc:Fallback>
            <p:sp>
              <p:nvSpPr>
                <p:cNvPr id="74" name="Прямоугольник 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08651" y="1"/>
                  <a:ext cx="1341329" cy="1639103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ru-RU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4140200" y="1484313"/>
            <a:ext cx="1944688" cy="2730500"/>
          </a:xfrm>
          <a:prstGeom prst="rect">
            <a:avLst/>
          </a:prstGeom>
          <a:solidFill>
            <a:srgbClr val="99FF33">
              <a:alpha val="7607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71687" name="Object 14"/>
          <p:cNvGraphicFramePr>
            <a:graphicFrameLocks noChangeAspect="1"/>
          </p:cNvGraphicFramePr>
          <p:nvPr/>
        </p:nvGraphicFramePr>
        <p:xfrm>
          <a:off x="1285852" y="5072074"/>
          <a:ext cx="396240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" name="Формула" r:id="rId1" imgW="26517600" imgH="5791200" progId="Equation.3">
                  <p:embed/>
                </p:oleObj>
              </mc:Choice>
              <mc:Fallback>
                <p:oleObj name="Формула" r:id="rId1" imgW="26517600" imgH="5791200" progId="Equation.3">
                  <p:embed/>
                  <p:pic>
                    <p:nvPicPr>
                      <p:cNvPr id="0" name="Object 1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85852" y="5072074"/>
                        <a:ext cx="3962400" cy="8747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5"/>
          <p:cNvGraphicFramePr>
            <a:graphicFrameLocks noChangeAspect="1"/>
          </p:cNvGraphicFramePr>
          <p:nvPr/>
        </p:nvGraphicFramePr>
        <p:xfrm>
          <a:off x="4567238" y="0"/>
          <a:ext cx="3892550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Формула" r:id="rId3" imgW="20421600" imgH="5791200" progId="Equation.3">
                  <p:embed/>
                </p:oleObj>
              </mc:Choice>
              <mc:Fallback>
                <p:oleObj name="Формула" r:id="rId3" imgW="20421600" imgH="5791200" progId="Equation.3">
                  <p:embed/>
                  <p:pic>
                    <p:nvPicPr>
                      <p:cNvPr id="0" name="Object 15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67238" y="0"/>
                        <a:ext cx="3892550" cy="1169988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393700" y="1033463"/>
            <a:ext cx="3124200" cy="579437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</a:rPr>
              <a:t>Ограничения:</a:t>
            </a:r>
            <a:endParaRPr lang="ru-RU" altLang="ru-RU" sz="3200">
              <a:latin typeface="Times New Roman" panose="02020603050405020304" pitchFamily="18" charset="0"/>
            </a:endParaRPr>
          </a:p>
        </p:txBody>
      </p:sp>
      <p:graphicFrame>
        <p:nvGraphicFramePr>
          <p:cNvPr id="71695" name="Object 16"/>
          <p:cNvGraphicFramePr>
            <a:graphicFrameLocks noChangeAspect="1"/>
          </p:cNvGraphicFramePr>
          <p:nvPr/>
        </p:nvGraphicFramePr>
        <p:xfrm>
          <a:off x="1357290" y="1785926"/>
          <a:ext cx="2322513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Формула" r:id="rId5" imgW="18288000" imgH="17678400" progId="Equation.3">
                  <p:embed/>
                </p:oleObj>
              </mc:Choice>
              <mc:Fallback>
                <p:oleObj name="Формула" r:id="rId5" imgW="18288000" imgH="17678400" progId="Equation.3">
                  <p:embed/>
                  <p:pic>
                    <p:nvPicPr>
                      <p:cNvPr id="0" name="Object 16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7290" y="1785926"/>
                        <a:ext cx="2322513" cy="22510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6" name="Object 17"/>
          <p:cNvGraphicFramePr>
            <a:graphicFrameLocks noChangeAspect="1"/>
          </p:cNvGraphicFramePr>
          <p:nvPr/>
        </p:nvGraphicFramePr>
        <p:xfrm>
          <a:off x="376238" y="5876925"/>
          <a:ext cx="7080250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Формула" r:id="rId7" imgW="46939200" imgH="5791200" progId="Equation.3">
                  <p:embed/>
                </p:oleObj>
              </mc:Choice>
              <mc:Fallback>
                <p:oleObj name="Формула" r:id="rId7" imgW="46939200" imgH="5791200" progId="Equation.3">
                  <p:embed/>
                  <p:pic>
                    <p:nvPicPr>
                      <p:cNvPr id="0" name="Object 17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6238" y="5876925"/>
                        <a:ext cx="7080250" cy="8842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7" name="Object 18"/>
          <p:cNvGraphicFramePr>
            <a:graphicFrameLocks noChangeAspect="1"/>
          </p:cNvGraphicFramePr>
          <p:nvPr/>
        </p:nvGraphicFramePr>
        <p:xfrm>
          <a:off x="3779838" y="1322388"/>
          <a:ext cx="2520950" cy="318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Формула" r:id="rId9" imgW="14935200" imgH="25603200" progId="Equation.3">
                  <p:embed/>
                </p:oleObj>
              </mc:Choice>
              <mc:Fallback>
                <p:oleObj name="Формула" r:id="rId9" imgW="14935200" imgH="256032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79838" y="1322388"/>
                        <a:ext cx="2520950" cy="3184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Прямоугольник 2"/>
          <p:cNvSpPr>
            <a:spLocks noChangeArrowheads="1"/>
          </p:cNvSpPr>
          <p:nvPr/>
        </p:nvSpPr>
        <p:spPr bwMode="auto">
          <a:xfrm>
            <a:off x="642910" y="0"/>
            <a:ext cx="43164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ru-RU" altLang="ru-RU" sz="2800" dirty="0"/>
              <a:t>Решим неравенство:</a:t>
            </a:r>
            <a:endParaRPr lang="ru-RU" altLang="ru-RU" sz="2800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071538" y="4143380"/>
          <a:ext cx="3086100" cy="888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Формула" r:id="rId11" imgW="21336000" imgH="5791200" progId="Equation.3">
                  <p:embed/>
                </p:oleObj>
              </mc:Choice>
              <mc:Fallback>
                <p:oleObj name="Формула" r:id="rId11" imgW="21336000" imgH="5791200" progId="Equation.3">
                  <p:embed/>
                  <p:pic>
                    <p:nvPicPr>
                      <p:cNvPr id="0" name="Объект 1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71538" y="4143380"/>
                        <a:ext cx="3086100" cy="88899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7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16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 rot="20832838">
            <a:off x="163321" y="793445"/>
            <a:ext cx="5592384" cy="11310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Нюансы решения неравенств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КИМ задания 15 ЕГЭ</a:t>
            </a:r>
            <a:endParaRPr lang="ru-RU" sz="2800" dirty="0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604313"/>
            <a:ext cx="4104456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 математики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МБОУ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«Матвеевская СОШ»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Половинкина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Г.Ю.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67936" y="1772816"/>
            <a:ext cx="45648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Задание 15 Профильного ЕГЭ по математике можно считать границей между «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неплохо сдал ЕГЭ</a:t>
            </a:r>
            <a:r>
              <a:rPr lang="ru-RU" dirty="0"/>
              <a:t>» и «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 в вуз с профильной математикой</a:t>
            </a:r>
            <a:r>
              <a:rPr lang="ru-RU" dirty="0"/>
              <a:t>». Здесь не обойтись без отличного знания алгебры. Потому что встретиться вам может любое неравенство: </a:t>
            </a:r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79941" y="2240248"/>
            <a:ext cx="4320481" cy="2605884"/>
            <a:chOff x="1467115" y="1609712"/>
            <a:chExt cx="4103410" cy="2849597"/>
          </a:xfrm>
        </p:grpSpPr>
        <p:sp>
          <p:nvSpPr>
            <p:cNvPr id="4" name="Горизонтальный свиток 3"/>
            <p:cNvSpPr/>
            <p:nvPr/>
          </p:nvSpPr>
          <p:spPr>
            <a:xfrm rot="15635504">
              <a:off x="2101670" y="1039364"/>
              <a:ext cx="2785390" cy="4054500"/>
            </a:xfrm>
            <a:prstGeom prst="horizontalScroll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 rot="21447693">
              <a:off x="1915320" y="1609712"/>
              <a:ext cx="3655205" cy="2524208"/>
            </a:xfrm>
            <a:prstGeom prst="rect">
              <a:avLst/>
            </a:prstGeom>
            <a:noFill/>
            <a:scene3d>
              <a:camera prst="isometricOffAxis1Right"/>
              <a:lightRig rig="threePt" dir="t"/>
            </a:scene3d>
            <a:sp3d>
              <a:bevelT prst="angle"/>
            </a:sp3d>
          </p:spPr>
          <p:txBody>
            <a:bodyPr wrap="square" rtlCol="0">
              <a:spAutoFit/>
            </a:bodyPr>
            <a:lstStyle/>
            <a:p>
              <a:r>
                <a:rPr lang="ru-RU" u="sng" dirty="0">
                  <a:hlinkClick r:id="rId1"/>
                </a:rPr>
                <a:t> Рациональные неравенства</a:t>
              </a:r>
              <a:br>
                <a:rPr lang="ru-RU" u="sng" dirty="0"/>
              </a:br>
              <a:r>
                <a:rPr lang="ru-RU" u="sng" dirty="0">
                  <a:hlinkClick r:id="rId1"/>
                </a:rPr>
                <a:t>Иррациональные неравенства</a:t>
              </a:r>
              <a:br>
                <a:rPr lang="ru-RU" u="sng" dirty="0"/>
              </a:br>
              <a:r>
                <a:rPr lang="ru-RU" u="sng" dirty="0">
                  <a:hlinkClick r:id="rId1"/>
                </a:rPr>
                <a:t> </a:t>
              </a:r>
              <a:r>
                <a:rPr lang="ru-RU" u="sng" dirty="0" err="1">
                  <a:hlinkClick r:id="rId1"/>
                </a:rPr>
                <a:t>Неравенства</a:t>
              </a:r>
              <a:r>
                <a:rPr lang="ru-RU" u="sng" dirty="0">
                  <a:hlinkClick r:id="rId1"/>
                </a:rPr>
                <a:t> с модулем</a:t>
              </a:r>
              <a:br>
                <a:rPr lang="ru-RU" u="sng" dirty="0"/>
              </a:br>
              <a:r>
                <a:rPr lang="ru-RU" u="sng" dirty="0">
                  <a:hlinkClick r:id="rId1"/>
                </a:rPr>
                <a:t> Показательные неравенства</a:t>
              </a:r>
              <a:br>
                <a:rPr lang="ru-RU" u="sng" dirty="0"/>
              </a:br>
              <a:r>
                <a:rPr lang="ru-RU" u="sng" dirty="0">
                  <a:hlinkClick r:id="rId1"/>
                </a:rPr>
                <a:t> Логарифмические неравенства</a:t>
              </a:r>
              <a:br>
                <a:rPr lang="ru-RU" u="sng" dirty="0"/>
              </a:br>
              <a:r>
                <a:rPr lang="ru-RU" u="sng" dirty="0">
                  <a:hlinkClick r:id="rId1"/>
                </a:rPr>
                <a:t> Логарифмические неравенства с переменным основанием</a:t>
              </a:r>
              <a:br>
                <a:rPr lang="ru-RU" u="sng" dirty="0"/>
              </a:br>
              <a:r>
                <a:rPr lang="ru-RU" u="sng" dirty="0">
                  <a:hlinkClick r:id="rId1"/>
                </a:rPr>
                <a:t> Смешанные </a:t>
              </a:r>
              <a:r>
                <a:rPr lang="ru-RU" u="sng" dirty="0" smtClean="0">
                  <a:hlinkClick r:id="rId1"/>
                </a:rPr>
                <a:t>неравенства</a:t>
              </a:r>
              <a:endParaRPr lang="ru-RU" dirty="0"/>
            </a:p>
          </p:txBody>
        </p:sp>
      </p:grpSp>
      <p:sp>
        <p:nvSpPr>
          <p:cNvPr id="9" name="TextBox 8"/>
          <p:cNvSpPr txBox="1"/>
          <p:nvPr/>
        </p:nvSpPr>
        <p:spPr>
          <a:xfrm rot="20874581">
            <a:off x="3338171" y="4204016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Comic Sans MS" panose="030F0702030302020204" pitchFamily="66" charset="0"/>
              </a:rPr>
              <a:t>Хотите получить на Профильном ЕГЭ не менее 70 баллов? </a:t>
            </a:r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Учитесь решать неравенства</a:t>
            </a:r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2835275" y="1865313"/>
            <a:ext cx="2133600" cy="533400"/>
          </a:xfrm>
          <a:prstGeom prst="rect">
            <a:avLst/>
          </a:prstGeom>
          <a:solidFill>
            <a:srgbClr val="FFCC00">
              <a:alpha val="58823"/>
            </a:srgb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73731" name="Object 20"/>
          <p:cNvGraphicFramePr>
            <a:graphicFrameLocks noChangeAspect="1"/>
          </p:cNvGraphicFramePr>
          <p:nvPr/>
        </p:nvGraphicFramePr>
        <p:xfrm>
          <a:off x="857224" y="1714488"/>
          <a:ext cx="6076950" cy="357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" name="Формула" r:id="rId1" imgW="45720000" imgH="26822400" progId="Equation.3">
                  <p:embed/>
                </p:oleObj>
              </mc:Choice>
              <mc:Fallback>
                <p:oleObj name="Формула" r:id="rId1" imgW="45720000" imgH="26822400" progId="Equation.3">
                  <p:embed/>
                  <p:pic>
                    <p:nvPicPr>
                      <p:cNvPr id="0" name="Object 20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57224" y="1714488"/>
                        <a:ext cx="6076950" cy="35750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5486400" y="609600"/>
            <a:ext cx="1600200" cy="609600"/>
          </a:xfrm>
          <a:prstGeom prst="rect">
            <a:avLst/>
          </a:prstGeom>
          <a:solidFill>
            <a:srgbClr val="FFCC00">
              <a:alpha val="58823"/>
            </a:srgb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2133600" y="609600"/>
            <a:ext cx="685800" cy="609600"/>
          </a:xfrm>
          <a:prstGeom prst="rect">
            <a:avLst/>
          </a:prstGeom>
          <a:solidFill>
            <a:srgbClr val="FFCC00">
              <a:alpha val="58823"/>
            </a:srgb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323850" y="1905000"/>
            <a:ext cx="1962150" cy="493713"/>
          </a:xfrm>
          <a:prstGeom prst="rect">
            <a:avLst/>
          </a:prstGeom>
          <a:solidFill>
            <a:srgbClr val="FF99CC">
              <a:alpha val="23921"/>
            </a:srgb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73733" name="Object 19"/>
          <p:cNvGraphicFramePr>
            <a:graphicFrameLocks noChangeAspect="1"/>
          </p:cNvGraphicFramePr>
          <p:nvPr/>
        </p:nvGraphicFramePr>
        <p:xfrm>
          <a:off x="3276600" y="3284538"/>
          <a:ext cx="5130800" cy="333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Формула" r:id="rId3" imgW="39624000" imgH="26822400" progId="Equation.3">
                  <p:embed/>
                </p:oleObj>
              </mc:Choice>
              <mc:Fallback>
                <p:oleObj name="Формула" r:id="rId3" imgW="39624000" imgH="26822400" progId="Equation.3">
                  <p:embed/>
                  <p:pic>
                    <p:nvPicPr>
                      <p:cNvPr id="0" name="Object 19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6600" y="3284538"/>
                        <a:ext cx="5130800" cy="33385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5" name="Oval 7"/>
          <p:cNvSpPr>
            <a:spLocks noChangeArrowheads="1"/>
          </p:cNvSpPr>
          <p:nvPr/>
        </p:nvSpPr>
        <p:spPr bwMode="auto">
          <a:xfrm>
            <a:off x="1143000" y="990600"/>
            <a:ext cx="1066800" cy="457200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2362200" y="1143000"/>
            <a:ext cx="762000" cy="579438"/>
          </a:xfrm>
          <a:prstGeom prst="rect">
            <a:avLst/>
          </a:prstGeom>
          <a:solidFill>
            <a:srgbClr val="FF0000">
              <a:alpha val="9019"/>
            </a:srgb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FF3300"/>
                </a:solidFill>
                <a:latin typeface="Times New Roman" panose="02020603050405020304" pitchFamily="18" charset="0"/>
              </a:rPr>
              <a:t>-1</a:t>
            </a:r>
            <a:endParaRPr lang="ru-RU" altLang="ru-RU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 flipH="1">
            <a:off x="1676400" y="1600200"/>
            <a:ext cx="762000" cy="3810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4347" name="Object 18"/>
          <p:cNvGraphicFramePr>
            <a:graphicFrameLocks noChangeAspect="1"/>
          </p:cNvGraphicFramePr>
          <p:nvPr/>
        </p:nvGraphicFramePr>
        <p:xfrm>
          <a:off x="323850" y="434975"/>
          <a:ext cx="806450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Формула" r:id="rId5" imgW="46939200" imgH="5791200" progId="Equation.3">
                  <p:embed/>
                </p:oleObj>
              </mc:Choice>
              <mc:Fallback>
                <p:oleObj name="Формула" r:id="rId5" imgW="46939200" imgH="57912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850" y="434975"/>
                        <a:ext cx="8064500" cy="11080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1" dur="1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10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3" dur="10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6" dur="10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9" dur="10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1" grpId="0" animBg="1"/>
      <p:bldP spid="73741" grpId="1" animBg="1"/>
      <p:bldP spid="73744" grpId="0" animBg="1"/>
      <p:bldP spid="73744" grpId="1" animBg="1"/>
      <p:bldP spid="73745" grpId="0" animBg="1"/>
      <p:bldP spid="73745" grpId="1" animBg="1"/>
      <p:bldP spid="73742" grpId="0" animBg="1"/>
      <p:bldP spid="73742" grpId="1" animBg="1"/>
      <p:bldP spid="73735" grpId="0" animBg="1"/>
      <p:bldP spid="73735" grpId="1" animBg="1"/>
      <p:bldP spid="73736" grpId="0" animBg="1"/>
      <p:bldP spid="73736" grpId="1" animBg="1"/>
      <p:bldP spid="73736" grpId="2" animBg="1"/>
      <p:bldP spid="73737" grpId="0" animBg="1"/>
      <p:bldP spid="73737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24" name="Rectangle 48"/>
          <p:cNvSpPr>
            <a:spLocks noChangeArrowheads="1"/>
          </p:cNvSpPr>
          <p:nvPr/>
        </p:nvSpPr>
        <p:spPr bwMode="auto">
          <a:xfrm>
            <a:off x="4724400" y="2209800"/>
            <a:ext cx="1981200" cy="228600"/>
          </a:xfrm>
          <a:prstGeom prst="rect">
            <a:avLst/>
          </a:prstGeom>
          <a:solidFill>
            <a:schemeClr val="accent1">
              <a:alpha val="76077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871" name="Rectangle 95"/>
          <p:cNvSpPr>
            <a:spLocks noChangeArrowheads="1"/>
          </p:cNvSpPr>
          <p:nvPr/>
        </p:nvSpPr>
        <p:spPr bwMode="auto">
          <a:xfrm>
            <a:off x="3311525" y="2209800"/>
            <a:ext cx="1371600" cy="228600"/>
          </a:xfrm>
          <a:prstGeom prst="rect">
            <a:avLst/>
          </a:prstGeom>
          <a:solidFill>
            <a:schemeClr val="accent1">
              <a:alpha val="76077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823" name="Rectangle 47"/>
          <p:cNvSpPr>
            <a:spLocks noChangeArrowheads="1"/>
          </p:cNvSpPr>
          <p:nvPr/>
        </p:nvSpPr>
        <p:spPr bwMode="auto">
          <a:xfrm>
            <a:off x="4427538" y="3954463"/>
            <a:ext cx="4495800" cy="344487"/>
          </a:xfrm>
          <a:prstGeom prst="rect">
            <a:avLst/>
          </a:prstGeom>
          <a:solidFill>
            <a:srgbClr val="00FF00">
              <a:alpha val="7607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836" name="Line 60"/>
          <p:cNvSpPr>
            <a:spLocks noChangeShapeType="1"/>
          </p:cNvSpPr>
          <p:nvPr/>
        </p:nvSpPr>
        <p:spPr bwMode="auto">
          <a:xfrm flipV="1">
            <a:off x="3352800" y="2438400"/>
            <a:ext cx="5791200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5881" name="Rectangle 105"/>
          <p:cNvSpPr>
            <a:spLocks noChangeArrowheads="1"/>
          </p:cNvSpPr>
          <p:nvPr/>
        </p:nvSpPr>
        <p:spPr bwMode="auto">
          <a:xfrm>
            <a:off x="5334000" y="1728788"/>
            <a:ext cx="1401763" cy="2667000"/>
          </a:xfrm>
          <a:prstGeom prst="rect">
            <a:avLst/>
          </a:prstGeom>
          <a:solidFill>
            <a:srgbClr val="FFCC00">
              <a:alpha val="74901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880" name="Rectangle 104"/>
          <p:cNvSpPr>
            <a:spLocks noChangeArrowheads="1"/>
          </p:cNvSpPr>
          <p:nvPr/>
        </p:nvSpPr>
        <p:spPr bwMode="auto">
          <a:xfrm>
            <a:off x="4737100" y="1743075"/>
            <a:ext cx="609600" cy="2667000"/>
          </a:xfrm>
          <a:prstGeom prst="rect">
            <a:avLst/>
          </a:prstGeom>
          <a:solidFill>
            <a:srgbClr val="CC99FF">
              <a:alpha val="5803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75780" name="Object 61"/>
          <p:cNvGraphicFramePr>
            <a:graphicFrameLocks noGrp="1" noChangeAspect="1"/>
          </p:cNvGraphicFramePr>
          <p:nvPr>
            <p:ph sz="half" idx="1"/>
          </p:nvPr>
        </p:nvGraphicFramePr>
        <p:xfrm>
          <a:off x="1000100" y="357166"/>
          <a:ext cx="4187825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" name="Формула" r:id="rId1" imgW="38709600" imgH="26822400" progId="Equation.3">
                  <p:embed/>
                </p:oleObj>
              </mc:Choice>
              <mc:Fallback>
                <p:oleObj name="Формула" r:id="rId1" imgW="38709600" imgH="26822400" progId="Equation.3">
                  <p:embed/>
                  <p:pic>
                    <p:nvPicPr>
                      <p:cNvPr id="0" name="Object 61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00100" y="357166"/>
                        <a:ext cx="4187825" cy="29019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2" name="Object 62"/>
          <p:cNvGraphicFramePr>
            <a:graphicFrameLocks noGrp="1" noChangeAspect="1"/>
          </p:cNvGraphicFramePr>
          <p:nvPr>
            <p:ph sz="half" idx="2"/>
          </p:nvPr>
        </p:nvGraphicFramePr>
        <p:xfrm>
          <a:off x="785786" y="3357562"/>
          <a:ext cx="3448050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Формула" r:id="rId3" imgW="29870400" imgH="26822400" progId="Equation.3">
                  <p:embed/>
                </p:oleObj>
              </mc:Choice>
              <mc:Fallback>
                <p:oleObj name="Формула" r:id="rId3" imgW="29870400" imgH="26822400" progId="Equation.3">
                  <p:embed/>
                  <p:pic>
                    <p:nvPicPr>
                      <p:cNvPr id="0" name="Object 62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5786" y="3357562"/>
                        <a:ext cx="3448050" cy="30956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825" name="Object 63"/>
          <p:cNvGraphicFramePr>
            <a:graphicFrameLocks noChangeAspect="1"/>
          </p:cNvGraphicFramePr>
          <p:nvPr/>
        </p:nvGraphicFramePr>
        <p:xfrm>
          <a:off x="3708400" y="4292600"/>
          <a:ext cx="685800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Формула" r:id="rId5" imgW="6400800" imgH="9448800" progId="Equation.3">
                  <p:embed/>
                </p:oleObj>
              </mc:Choice>
              <mc:Fallback>
                <p:oleObj name="Формула" r:id="rId5" imgW="6400800" imgH="9448800" progId="Equation.3">
                  <p:embed/>
                  <p:pic>
                    <p:nvPicPr>
                      <p:cNvPr id="0" name="Object 63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8400" y="4292600"/>
                        <a:ext cx="685800" cy="9794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834" name="Line 58"/>
          <p:cNvSpPr>
            <a:spLocks noChangeShapeType="1"/>
          </p:cNvSpPr>
          <p:nvPr/>
        </p:nvSpPr>
        <p:spPr bwMode="auto">
          <a:xfrm>
            <a:off x="3429000" y="4303713"/>
            <a:ext cx="5715000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75835" name="Object 64"/>
          <p:cNvGraphicFramePr>
            <a:graphicFrameLocks noChangeAspect="1"/>
          </p:cNvGraphicFramePr>
          <p:nvPr/>
        </p:nvGraphicFramePr>
        <p:xfrm>
          <a:off x="2411413" y="5373688"/>
          <a:ext cx="6316662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Формула" r:id="rId7" imgW="49377600" imgH="9448800" progId="Equation.3">
                  <p:embed/>
                </p:oleObj>
              </mc:Choice>
              <mc:Fallback>
                <p:oleObj name="Формула" r:id="rId7" imgW="49377600" imgH="9448800" progId="Equation.3">
                  <p:embed/>
                  <p:pic>
                    <p:nvPicPr>
                      <p:cNvPr id="0" name="Object 64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11413" y="5373688"/>
                        <a:ext cx="6316662" cy="120808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349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837" name="Text Box 61"/>
          <p:cNvSpPr txBox="1">
            <a:spLocks noChangeArrowheads="1"/>
          </p:cNvSpPr>
          <p:nvPr/>
        </p:nvSpPr>
        <p:spPr bwMode="auto">
          <a:xfrm>
            <a:off x="4183063" y="2441575"/>
            <a:ext cx="7747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</a:rPr>
              <a:t>-1</a:t>
            </a:r>
            <a:endParaRPr lang="ru-RU" altLang="ru-RU" sz="3200">
              <a:latin typeface="Times New Roman" panose="02020603050405020304" pitchFamily="18" charset="0"/>
            </a:endParaRPr>
          </a:p>
        </p:txBody>
      </p:sp>
      <p:cxnSp>
        <p:nvCxnSpPr>
          <p:cNvPr id="75838" name="AutoShape 62"/>
          <p:cNvCxnSpPr>
            <a:cxnSpLocks noChangeShapeType="1"/>
          </p:cNvCxnSpPr>
          <p:nvPr/>
        </p:nvCxnSpPr>
        <p:spPr bwMode="auto">
          <a:xfrm rot="-5400000">
            <a:off x="7500144" y="1005682"/>
            <a:ext cx="693737" cy="2228850"/>
          </a:xfrm>
          <a:prstGeom prst="curvedConnector2">
            <a:avLst/>
          </a:prstGeom>
          <a:noFill/>
          <a:ln w="34925">
            <a:solidFill>
              <a:srgbClr val="000000"/>
            </a:solidFill>
            <a:round/>
          </a:ln>
        </p:spPr>
      </p:cxnSp>
      <p:cxnSp>
        <p:nvCxnSpPr>
          <p:cNvPr id="75839" name="AutoShape 63"/>
          <p:cNvCxnSpPr>
            <a:cxnSpLocks noChangeShapeType="1"/>
          </p:cNvCxnSpPr>
          <p:nvPr/>
        </p:nvCxnSpPr>
        <p:spPr bwMode="auto">
          <a:xfrm rot="5400000" flipV="1">
            <a:off x="5688012" y="1474788"/>
            <a:ext cx="3175" cy="1930400"/>
          </a:xfrm>
          <a:prstGeom prst="curvedConnector3">
            <a:avLst>
              <a:gd name="adj1" fmla="val -21400009"/>
            </a:avLst>
          </a:prstGeom>
          <a:noFill/>
          <a:ln w="34925">
            <a:solidFill>
              <a:srgbClr val="000000"/>
            </a:solidFill>
            <a:round/>
          </a:ln>
        </p:spPr>
      </p:cxnSp>
      <p:sp>
        <p:nvSpPr>
          <p:cNvPr id="75840" name="Text Box 64"/>
          <p:cNvSpPr txBox="1">
            <a:spLocks noChangeArrowheads="1"/>
          </p:cNvSpPr>
          <p:nvPr/>
        </p:nvSpPr>
        <p:spPr bwMode="auto">
          <a:xfrm>
            <a:off x="5076825" y="1700213"/>
            <a:ext cx="12192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>
                <a:solidFill>
                  <a:srgbClr val="FF3300"/>
                </a:solidFill>
              </a:rPr>
              <a:t>-</a:t>
            </a:r>
            <a:endParaRPr lang="ru-RU" altLang="ru-RU" sz="4000">
              <a:solidFill>
                <a:srgbClr val="FF3300"/>
              </a:solidFill>
            </a:endParaRPr>
          </a:p>
        </p:txBody>
      </p:sp>
      <p:sp>
        <p:nvSpPr>
          <p:cNvPr id="75841" name="Text Box 65"/>
          <p:cNvSpPr txBox="1">
            <a:spLocks noChangeArrowheads="1"/>
          </p:cNvSpPr>
          <p:nvPr/>
        </p:nvSpPr>
        <p:spPr bwMode="auto">
          <a:xfrm>
            <a:off x="8027988" y="1773238"/>
            <a:ext cx="442912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>
                <a:solidFill>
                  <a:srgbClr val="FF3300"/>
                </a:solidFill>
              </a:rPr>
              <a:t>+</a:t>
            </a:r>
            <a:endParaRPr lang="ru-RU" altLang="ru-RU" sz="4000">
              <a:solidFill>
                <a:srgbClr val="FF3300"/>
              </a:solidFill>
            </a:endParaRPr>
          </a:p>
        </p:txBody>
      </p:sp>
      <p:sp>
        <p:nvSpPr>
          <p:cNvPr id="75848" name="Text Box 72"/>
          <p:cNvSpPr txBox="1">
            <a:spLocks noChangeArrowheads="1"/>
          </p:cNvSpPr>
          <p:nvPr/>
        </p:nvSpPr>
        <p:spPr bwMode="auto">
          <a:xfrm>
            <a:off x="8596313" y="2438400"/>
            <a:ext cx="77628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i="1">
                <a:latin typeface="Times New Roman" panose="02020603050405020304" pitchFamily="18" charset="0"/>
              </a:rPr>
              <a:t>х</a:t>
            </a:r>
            <a:endParaRPr lang="ru-RU" altLang="ru-RU" sz="3200" i="1">
              <a:latin typeface="Times New Roman" panose="02020603050405020304" pitchFamily="18" charset="0"/>
            </a:endParaRPr>
          </a:p>
        </p:txBody>
      </p:sp>
      <p:sp>
        <p:nvSpPr>
          <p:cNvPr id="75849" name="Text Box 73"/>
          <p:cNvSpPr txBox="1">
            <a:spLocks noChangeArrowheads="1"/>
          </p:cNvSpPr>
          <p:nvPr/>
        </p:nvSpPr>
        <p:spPr bwMode="auto">
          <a:xfrm>
            <a:off x="3178175" y="1655763"/>
            <a:ext cx="12192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>
                <a:solidFill>
                  <a:srgbClr val="FF3300"/>
                </a:solidFill>
              </a:rPr>
              <a:t>-</a:t>
            </a:r>
            <a:endParaRPr lang="ru-RU" altLang="ru-RU" sz="4000">
              <a:solidFill>
                <a:srgbClr val="FF3300"/>
              </a:solidFill>
            </a:endParaRPr>
          </a:p>
        </p:txBody>
      </p:sp>
      <p:sp>
        <p:nvSpPr>
          <p:cNvPr id="75850" name="Arc 74"/>
          <p:cNvSpPr/>
          <p:nvPr/>
        </p:nvSpPr>
        <p:spPr bwMode="auto">
          <a:xfrm>
            <a:off x="2484438" y="1773238"/>
            <a:ext cx="2209800" cy="727075"/>
          </a:xfrm>
          <a:custGeom>
            <a:avLst/>
            <a:gdLst>
              <a:gd name="T0" fmla="*/ 2147483647 w 21600"/>
              <a:gd name="T1" fmla="*/ 0 h 20427"/>
              <a:gd name="T2" fmla="*/ 2147483647 w 21600"/>
              <a:gd name="T3" fmla="*/ 2147483647 h 20427"/>
              <a:gd name="T4" fmla="*/ 0 w 21600"/>
              <a:gd name="T5" fmla="*/ 2147483647 h 20427"/>
              <a:gd name="T6" fmla="*/ 0 60000 65536"/>
              <a:gd name="T7" fmla="*/ 0 60000 65536"/>
              <a:gd name="T8" fmla="*/ 0 60000 65536"/>
              <a:gd name="T9" fmla="*/ 0 w 21600"/>
              <a:gd name="T10" fmla="*/ 0 h 20427"/>
              <a:gd name="T11" fmla="*/ 21600 w 21600"/>
              <a:gd name="T12" fmla="*/ 20427 h 204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27" fill="none" extrusionOk="0">
                <a:moveTo>
                  <a:pt x="7021" y="0"/>
                </a:moveTo>
                <a:cubicBezTo>
                  <a:pt x="15743" y="2998"/>
                  <a:pt x="21600" y="11204"/>
                  <a:pt x="21600" y="20427"/>
                </a:cubicBezTo>
              </a:path>
              <a:path w="21600" h="20427" stroke="0" extrusionOk="0">
                <a:moveTo>
                  <a:pt x="7021" y="0"/>
                </a:moveTo>
                <a:cubicBezTo>
                  <a:pt x="15743" y="2998"/>
                  <a:pt x="21600" y="11204"/>
                  <a:pt x="21600" y="20427"/>
                </a:cubicBezTo>
                <a:lnTo>
                  <a:pt x="0" y="20427"/>
                </a:lnTo>
                <a:lnTo>
                  <a:pt x="7021" y="0"/>
                </a:lnTo>
                <a:close/>
              </a:path>
            </a:pathLst>
          </a:custGeom>
          <a:noFill/>
          <a:ln w="349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5854" name="Rectangle 78"/>
          <p:cNvSpPr>
            <a:spLocks noChangeArrowheads="1"/>
          </p:cNvSpPr>
          <p:nvPr/>
        </p:nvSpPr>
        <p:spPr bwMode="auto">
          <a:xfrm>
            <a:off x="4403725" y="1739900"/>
            <a:ext cx="304800" cy="2667000"/>
          </a:xfrm>
          <a:prstGeom prst="rect">
            <a:avLst/>
          </a:prstGeom>
          <a:solidFill>
            <a:srgbClr val="FF0000">
              <a:alpha val="1215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856" name="Text Box 80"/>
          <p:cNvSpPr txBox="1">
            <a:spLocks noChangeArrowheads="1"/>
          </p:cNvSpPr>
          <p:nvPr/>
        </p:nvSpPr>
        <p:spPr bwMode="auto">
          <a:xfrm>
            <a:off x="8596313" y="4191000"/>
            <a:ext cx="77628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i="1">
                <a:latin typeface="Times New Roman" panose="02020603050405020304" pitchFamily="18" charset="0"/>
              </a:rPr>
              <a:t>х</a:t>
            </a:r>
            <a:endParaRPr lang="ru-RU" altLang="ru-RU" sz="3200" i="1">
              <a:latin typeface="Times New Roman" panose="02020603050405020304" pitchFamily="18" charset="0"/>
            </a:endParaRPr>
          </a:p>
        </p:txBody>
      </p:sp>
      <p:sp>
        <p:nvSpPr>
          <p:cNvPr id="75857" name="Line 81"/>
          <p:cNvSpPr>
            <a:spLocks noChangeShapeType="1"/>
          </p:cNvSpPr>
          <p:nvPr/>
        </p:nvSpPr>
        <p:spPr bwMode="auto">
          <a:xfrm>
            <a:off x="4724400" y="1752600"/>
            <a:ext cx="0" cy="27432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5858" name="Line 82"/>
          <p:cNvSpPr>
            <a:spLocks noChangeShapeType="1"/>
          </p:cNvSpPr>
          <p:nvPr/>
        </p:nvSpPr>
        <p:spPr bwMode="auto">
          <a:xfrm>
            <a:off x="4419600" y="1752600"/>
            <a:ext cx="0" cy="27432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5861" name="Text Box 85"/>
          <p:cNvSpPr txBox="1">
            <a:spLocks noChangeArrowheads="1"/>
          </p:cNvSpPr>
          <p:nvPr/>
        </p:nvSpPr>
        <p:spPr bwMode="auto">
          <a:xfrm>
            <a:off x="6267450" y="2500313"/>
            <a:ext cx="7747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</a:rPr>
              <a:t>3</a:t>
            </a:r>
            <a:endParaRPr lang="ru-RU" altLang="ru-RU" sz="3200">
              <a:latin typeface="Times New Roman" panose="02020603050405020304" pitchFamily="18" charset="0"/>
            </a:endParaRPr>
          </a:p>
        </p:txBody>
      </p:sp>
      <p:sp>
        <p:nvSpPr>
          <p:cNvPr id="75863" name="Oval 87"/>
          <p:cNvSpPr>
            <a:spLocks noChangeArrowheads="1"/>
          </p:cNvSpPr>
          <p:nvPr/>
        </p:nvSpPr>
        <p:spPr bwMode="auto">
          <a:xfrm>
            <a:off x="4643438" y="4211638"/>
            <a:ext cx="144462" cy="14446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pPr algn="ctr"/>
            <a:endParaRPr lang="ru-RU" altLang="ru-RU" b="0">
              <a:latin typeface="Arial" panose="020B0604020202020204" pitchFamily="34" charset="0"/>
            </a:endParaRPr>
          </a:p>
        </p:txBody>
      </p:sp>
      <p:sp>
        <p:nvSpPr>
          <p:cNvPr id="75864" name="Text Box 88"/>
          <p:cNvSpPr txBox="1">
            <a:spLocks noChangeArrowheads="1"/>
          </p:cNvSpPr>
          <p:nvPr/>
        </p:nvSpPr>
        <p:spPr bwMode="auto">
          <a:xfrm>
            <a:off x="4267200" y="4419600"/>
            <a:ext cx="7747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</a:rPr>
              <a:t>-1</a:t>
            </a:r>
            <a:endParaRPr lang="ru-RU" altLang="ru-RU" sz="3200">
              <a:latin typeface="Times New Roman" panose="02020603050405020304" pitchFamily="18" charset="0"/>
            </a:endParaRPr>
          </a:p>
        </p:txBody>
      </p:sp>
      <p:sp>
        <p:nvSpPr>
          <p:cNvPr id="75865" name="Text Box 89"/>
          <p:cNvSpPr txBox="1">
            <a:spLocks noChangeArrowheads="1"/>
          </p:cNvSpPr>
          <p:nvPr/>
        </p:nvSpPr>
        <p:spPr bwMode="auto">
          <a:xfrm>
            <a:off x="4953000" y="4419600"/>
            <a:ext cx="7747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>
                <a:latin typeface="Times New Roman" panose="02020603050405020304" pitchFamily="18" charset="0"/>
              </a:rPr>
              <a:t>0</a:t>
            </a:r>
            <a:endParaRPr lang="ru-RU" altLang="ru-RU" sz="3200">
              <a:latin typeface="Times New Roman" panose="02020603050405020304" pitchFamily="18" charset="0"/>
            </a:endParaRPr>
          </a:p>
        </p:txBody>
      </p:sp>
      <p:sp>
        <p:nvSpPr>
          <p:cNvPr id="75853" name="Oval 77"/>
          <p:cNvSpPr>
            <a:spLocks noChangeArrowheads="1"/>
          </p:cNvSpPr>
          <p:nvPr/>
        </p:nvSpPr>
        <p:spPr bwMode="auto">
          <a:xfrm>
            <a:off x="4356100" y="4211638"/>
            <a:ext cx="144463" cy="144462"/>
          </a:xfrm>
          <a:prstGeom prst="ellipse">
            <a:avLst/>
          </a:prstGeom>
          <a:solidFill>
            <a:schemeClr val="tx1"/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878" name="Line 102"/>
          <p:cNvSpPr>
            <a:spLocks noChangeShapeType="1"/>
          </p:cNvSpPr>
          <p:nvPr/>
        </p:nvSpPr>
        <p:spPr bwMode="auto">
          <a:xfrm>
            <a:off x="5334000" y="1752600"/>
            <a:ext cx="31750" cy="27432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5866" name="Oval 90"/>
          <p:cNvSpPr>
            <a:spLocks noChangeArrowheads="1"/>
          </p:cNvSpPr>
          <p:nvPr/>
        </p:nvSpPr>
        <p:spPr bwMode="auto">
          <a:xfrm>
            <a:off x="5292725" y="4211638"/>
            <a:ext cx="142875" cy="14446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pPr algn="ctr"/>
            <a:endParaRPr lang="ru-RU" altLang="ru-RU" b="0">
              <a:latin typeface="Arial" panose="020B0604020202020204" pitchFamily="34" charset="0"/>
            </a:endParaRPr>
          </a:p>
        </p:txBody>
      </p:sp>
      <p:sp>
        <p:nvSpPr>
          <p:cNvPr id="75879" name="Line 103"/>
          <p:cNvSpPr>
            <a:spLocks noChangeShapeType="1"/>
          </p:cNvSpPr>
          <p:nvPr/>
        </p:nvSpPr>
        <p:spPr bwMode="auto">
          <a:xfrm>
            <a:off x="6705600" y="1752600"/>
            <a:ext cx="0" cy="27432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5862" name="Oval 86"/>
          <p:cNvSpPr>
            <a:spLocks noChangeArrowheads="1"/>
          </p:cNvSpPr>
          <p:nvPr/>
        </p:nvSpPr>
        <p:spPr bwMode="auto">
          <a:xfrm>
            <a:off x="6624638" y="2362200"/>
            <a:ext cx="142875" cy="14446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pPr algn="ctr"/>
            <a:endParaRPr lang="ru-RU" altLang="ru-RU" b="0">
              <a:latin typeface="Arial" panose="020B0604020202020204" pitchFamily="34" charset="0"/>
            </a:endParaRPr>
          </a:p>
        </p:txBody>
      </p:sp>
      <p:sp>
        <p:nvSpPr>
          <p:cNvPr id="75851" name="Oval 75"/>
          <p:cNvSpPr>
            <a:spLocks noChangeArrowheads="1"/>
          </p:cNvSpPr>
          <p:nvPr/>
        </p:nvSpPr>
        <p:spPr bwMode="auto">
          <a:xfrm>
            <a:off x="4643438" y="2362200"/>
            <a:ext cx="144462" cy="14446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pPr algn="ctr"/>
            <a:endParaRPr lang="ru-RU" altLang="ru-RU" b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0 -0.41458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7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7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7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1000"/>
                                        <p:tgtEl>
                                          <p:spTgt spid="7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7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7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7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75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7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7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75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7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75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7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1000"/>
                                        <p:tgtEl>
                                          <p:spTgt spid="7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5" dur="1000"/>
                                        <p:tgtEl>
                                          <p:spTgt spid="75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1000"/>
                                        <p:tgtEl>
                                          <p:spTgt spid="7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3" dur="1000"/>
                                        <p:tgtEl>
                                          <p:spTgt spid="75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8" dur="1000"/>
                                        <p:tgtEl>
                                          <p:spTgt spid="75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3" dur="1000"/>
                                        <p:tgtEl>
                                          <p:spTgt spid="7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6" dur="1000"/>
                                        <p:tgtEl>
                                          <p:spTgt spid="7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1" dur="1000"/>
                                        <p:tgtEl>
                                          <p:spTgt spid="7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4" dur="1000"/>
                                        <p:tgtEl>
                                          <p:spTgt spid="7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1000"/>
                                        <p:tgtEl>
                                          <p:spTgt spid="7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2" dur="1000"/>
                                        <p:tgtEl>
                                          <p:spTgt spid="7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5" dur="1000"/>
                                        <p:tgtEl>
                                          <p:spTgt spid="7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8" dur="1000"/>
                                        <p:tgtEl>
                                          <p:spTgt spid="7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3" dur="2000"/>
                                        <p:tgtEl>
                                          <p:spTgt spid="7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8" dur="2000"/>
                                        <p:tgtEl>
                                          <p:spTgt spid="75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3" dur="2000"/>
                                        <p:tgtEl>
                                          <p:spTgt spid="7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24" grpId="0" animBg="1"/>
      <p:bldP spid="75871" grpId="0" animBg="1"/>
      <p:bldP spid="75823" grpId="0" animBg="1"/>
      <p:bldP spid="75836" grpId="0" animBg="1"/>
      <p:bldP spid="75881" grpId="0" animBg="1"/>
      <p:bldP spid="75880" grpId="0" animBg="1"/>
      <p:bldP spid="75834" grpId="0" animBg="1"/>
      <p:bldP spid="75837" grpId="0"/>
      <p:bldP spid="75840" grpId="0"/>
      <p:bldP spid="75841" grpId="0"/>
      <p:bldP spid="75848" grpId="0"/>
      <p:bldP spid="75849" grpId="0"/>
      <p:bldP spid="75850" grpId="0" animBg="1"/>
      <p:bldP spid="75854" grpId="0" animBg="1"/>
      <p:bldP spid="75857" grpId="0" animBg="1"/>
      <p:bldP spid="75858" grpId="0" animBg="1"/>
      <p:bldP spid="75861" grpId="0"/>
      <p:bldP spid="75863" grpId="0" animBg="1"/>
      <p:bldP spid="75864" grpId="0"/>
      <p:bldP spid="75865" grpId="0"/>
      <p:bldP spid="75853" grpId="0" animBg="1"/>
      <p:bldP spid="75878" grpId="0" animBg="1"/>
      <p:bldP spid="75866" grpId="0" animBg="1"/>
      <p:bldP spid="75879" grpId="0" animBg="1"/>
      <p:bldP spid="75862" grpId="0" animBg="1"/>
      <p:bldP spid="758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2491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1. Решить неравенство: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3131840" y="198291"/>
                <a:ext cx="3393814" cy="5598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800" i="1">
                              <a:latin typeface="Cambria Math" panose="02040503050406030204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ru-RU" sz="2800" i="1">
                                  <a:latin typeface="Cambria Math" panose="02040503050406030204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/>
                                </a:rPr>
                                <m:t>log</m:t>
                              </m:r>
                            </m:e>
                            <m: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sz="2800" i="1">
                                      <a:latin typeface="Cambria Math" panose="02040503050406030204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/>
                                    </a:rPr>
                                    <m:t>𝑥</m:t>
                                  </m:r>
                                  <m:r>
                                    <a:rPr lang="ru-RU" sz="2800" i="1">
                                      <a:latin typeface="Cambria Math" panose="02040503050406030204"/>
                                    </a:rPr>
                                    <m:t>−</m:t>
                                  </m:r>
                                  <m:r>
                                    <a:rPr lang="ru-RU" sz="2800" i="1">
                                      <a:latin typeface="Cambria Math" panose="02040503050406030204"/>
                                    </a:rPr>
                                    <m:t>1</m:t>
                                  </m:r>
                                </m:e>
                              </m:d>
                            </m:sub>
                          </m:sSub>
                        </m:fName>
                        <m:e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/>
                                </a:rPr>
                              </m:ctrlPr>
                            </m:sSupPr>
                            <m:e>
                              <m:r>
                                <a:rPr lang="ru-RU" sz="2800" i="1">
                                  <a:latin typeface="Cambria Math" panose="02040503050406030204"/>
                                </a:rPr>
                                <m:t>(</m:t>
                              </m:r>
                              <m:r>
                                <a:rPr lang="en-US" sz="2800" i="1">
                                  <a:latin typeface="Cambria Math" panose="02040503050406030204"/>
                                </a:rPr>
                                <m:t>𝑥</m:t>
                              </m:r>
                              <m:r>
                                <a:rPr lang="ru-RU" sz="2800" i="1">
                                  <a:latin typeface="Cambria Math" panose="02040503050406030204"/>
                                </a:rPr>
                                <m:t>−</m:t>
                              </m:r>
                              <m:r>
                                <a:rPr lang="ru-RU" sz="2800" i="1">
                                  <a:latin typeface="Cambria Math" panose="02040503050406030204"/>
                                </a:rPr>
                                <m:t>2</m:t>
                              </m:r>
                              <m:r>
                                <a:rPr lang="ru-RU" sz="2800" i="1">
                                  <a:latin typeface="Cambria Math" panose="02040503050406030204"/>
                                </a:rPr>
                                <m:t>)</m:t>
                              </m:r>
                            </m:e>
                            <m:sup>
                              <m:r>
                                <a:rPr lang="ru-RU" sz="2800" i="1"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  <m:r>
                        <a:rPr lang="ru-RU" sz="2800" i="1">
                          <a:latin typeface="Cambria Math" panose="02040503050406030204"/>
                        </a:rPr>
                        <m:t>≤</m:t>
                      </m:r>
                      <m:r>
                        <a:rPr lang="ru-RU" sz="2800" i="1">
                          <a:latin typeface="Cambria Math" panose="02040503050406030204"/>
                        </a:rPr>
                        <m:t>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198291"/>
                <a:ext cx="3393814" cy="559897"/>
              </a:xfrm>
              <a:prstGeom prst="rect">
                <a:avLst/>
              </a:prstGeom>
              <a:blipFill rotWithShape="1">
                <a:blip r:embed="rId1"/>
                <a:stretch>
                  <a:fillRect l="-1" t="-31" r="12" b="113"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твеевская СОШ\Downloads\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357166"/>
            <a:ext cx="8501090" cy="60222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22" y="1095375"/>
            <a:ext cx="660082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071678"/>
            <a:ext cx="2012578" cy="33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2643182"/>
            <a:ext cx="1291088" cy="10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 rot="10800000" flipV="1">
            <a:off x="-75654" y="138499"/>
            <a:ext cx="8316416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160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1604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область определения функции 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есть промежуток М, и пусть эта функция непрерывна и строго монотонна (т.е. возрастает или убывает) на этом промежутке. Тогда уравнение   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16045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равносильно системе: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16045" algn="l"/>
              </a:tabLst>
            </a:pPr>
            <a:r>
              <a:rPr lang="ru-RU" alt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Решить неравенство: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1604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0" t="1371" r="8954" b="5855"/>
          <a:stretch>
            <a:fillRect/>
          </a:stretch>
        </p:blipFill>
        <p:spPr bwMode="auto">
          <a:xfrm>
            <a:off x="0" y="0"/>
            <a:ext cx="8429652" cy="606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42" name="Text Box 70"/>
          <p:cNvSpPr txBox="1">
            <a:spLocks noChangeArrowheads="1"/>
          </p:cNvSpPr>
          <p:nvPr/>
        </p:nvSpPr>
        <p:spPr bwMode="auto">
          <a:xfrm>
            <a:off x="1403350" y="122238"/>
            <a:ext cx="6780213" cy="584200"/>
          </a:xfrm>
          <a:prstGeom prst="rect">
            <a:avLst/>
          </a:prstGeom>
          <a:gradFill rotWithShape="1">
            <a:gsLst>
              <a:gs pos="0">
                <a:srgbClr val="CCFF33"/>
              </a:gs>
              <a:gs pos="50000">
                <a:srgbClr val="FFDBB7"/>
              </a:gs>
              <a:gs pos="100000">
                <a:srgbClr val="CCFF33"/>
              </a:gs>
            </a:gsLst>
            <a:lin ang="2700000" scaled="1"/>
          </a:gradFill>
          <a:ln w="476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На память…</a:t>
            </a:r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2" name="Group 113"/>
          <p:cNvGrpSpPr/>
          <p:nvPr/>
        </p:nvGrpSpPr>
        <p:grpSpPr bwMode="auto">
          <a:xfrm>
            <a:off x="714348" y="838200"/>
            <a:ext cx="8321702" cy="5870575"/>
            <a:chOff x="-144" y="528"/>
            <a:chExt cx="5836" cy="3698"/>
          </a:xfrm>
        </p:grpSpPr>
        <p:grpSp>
          <p:nvGrpSpPr>
            <p:cNvPr id="3" name="Group 111"/>
            <p:cNvGrpSpPr/>
            <p:nvPr/>
          </p:nvGrpSpPr>
          <p:grpSpPr bwMode="auto">
            <a:xfrm>
              <a:off x="-144" y="528"/>
              <a:ext cx="5760" cy="3456"/>
              <a:chOff x="0" y="864"/>
              <a:chExt cx="5760" cy="3456"/>
            </a:xfrm>
          </p:grpSpPr>
          <p:grpSp>
            <p:nvGrpSpPr>
              <p:cNvPr id="4" name="Group 91"/>
              <p:cNvGrpSpPr/>
              <p:nvPr/>
            </p:nvGrpSpPr>
            <p:grpSpPr bwMode="auto">
              <a:xfrm>
                <a:off x="192" y="864"/>
                <a:ext cx="5568" cy="3456"/>
                <a:chOff x="336" y="1056"/>
                <a:chExt cx="5184" cy="3612"/>
              </a:xfrm>
            </p:grpSpPr>
            <p:sp>
              <p:nvSpPr>
                <p:cNvPr id="16408" name="Rectangle 79"/>
                <p:cNvSpPr>
                  <a:spLocks noChangeArrowheads="1"/>
                </p:cNvSpPr>
                <p:nvPr/>
              </p:nvSpPr>
              <p:spPr bwMode="auto">
                <a:xfrm>
                  <a:off x="2928" y="37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09" name="Rectangle 78"/>
                <p:cNvSpPr>
                  <a:spLocks noChangeArrowheads="1"/>
                </p:cNvSpPr>
                <p:nvPr/>
              </p:nvSpPr>
              <p:spPr bwMode="auto">
                <a:xfrm>
                  <a:off x="336" y="37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0" name="Rectangle 77"/>
                <p:cNvSpPr>
                  <a:spLocks noChangeArrowheads="1"/>
                </p:cNvSpPr>
                <p:nvPr/>
              </p:nvSpPr>
              <p:spPr bwMode="auto">
                <a:xfrm>
                  <a:off x="2928" y="28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1" name="Rectangle 76"/>
                <p:cNvSpPr>
                  <a:spLocks noChangeArrowheads="1"/>
                </p:cNvSpPr>
                <p:nvPr/>
              </p:nvSpPr>
              <p:spPr bwMode="auto">
                <a:xfrm>
                  <a:off x="336" y="28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2" name="Rectangle 75"/>
                <p:cNvSpPr>
                  <a:spLocks noChangeArrowheads="1"/>
                </p:cNvSpPr>
                <p:nvPr/>
              </p:nvSpPr>
              <p:spPr bwMode="auto">
                <a:xfrm>
                  <a:off x="2928" y="19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3" name="Rectangle 74"/>
                <p:cNvSpPr>
                  <a:spLocks noChangeArrowheads="1"/>
                </p:cNvSpPr>
                <p:nvPr/>
              </p:nvSpPr>
              <p:spPr bwMode="auto">
                <a:xfrm>
                  <a:off x="336" y="19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4" name="Rectangle 73"/>
                <p:cNvSpPr>
                  <a:spLocks noChangeArrowheads="1"/>
                </p:cNvSpPr>
                <p:nvPr/>
              </p:nvSpPr>
              <p:spPr bwMode="auto">
                <a:xfrm>
                  <a:off x="2928" y="1056"/>
                  <a:ext cx="2592" cy="91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5" name="Rectangle 72"/>
                <p:cNvSpPr>
                  <a:spLocks noChangeArrowheads="1"/>
                </p:cNvSpPr>
                <p:nvPr/>
              </p:nvSpPr>
              <p:spPr bwMode="auto">
                <a:xfrm>
                  <a:off x="336" y="1056"/>
                  <a:ext cx="2592" cy="91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16416" name="Line 80"/>
                <p:cNvSpPr>
                  <a:spLocks noChangeShapeType="1"/>
                </p:cNvSpPr>
                <p:nvPr/>
              </p:nvSpPr>
              <p:spPr bwMode="auto">
                <a:xfrm>
                  <a:off x="336" y="1056"/>
                  <a:ext cx="5184" cy="0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7" name="Line 81"/>
                <p:cNvSpPr>
                  <a:spLocks noChangeShapeType="1"/>
                </p:cNvSpPr>
                <p:nvPr/>
              </p:nvSpPr>
              <p:spPr bwMode="auto">
                <a:xfrm>
                  <a:off x="336" y="1968"/>
                  <a:ext cx="518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8" name="Line 82"/>
                <p:cNvSpPr>
                  <a:spLocks noChangeShapeType="1"/>
                </p:cNvSpPr>
                <p:nvPr/>
              </p:nvSpPr>
              <p:spPr bwMode="auto">
                <a:xfrm>
                  <a:off x="336" y="2868"/>
                  <a:ext cx="518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9" name="Line 83"/>
                <p:cNvSpPr>
                  <a:spLocks noChangeShapeType="1"/>
                </p:cNvSpPr>
                <p:nvPr/>
              </p:nvSpPr>
              <p:spPr bwMode="auto">
                <a:xfrm>
                  <a:off x="336" y="3768"/>
                  <a:ext cx="518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0" name="Line 84"/>
                <p:cNvSpPr>
                  <a:spLocks noChangeShapeType="1"/>
                </p:cNvSpPr>
                <p:nvPr/>
              </p:nvSpPr>
              <p:spPr bwMode="auto">
                <a:xfrm>
                  <a:off x="336" y="4668"/>
                  <a:ext cx="5184" cy="0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1" name="Line 85"/>
                <p:cNvSpPr>
                  <a:spLocks noChangeShapeType="1"/>
                </p:cNvSpPr>
                <p:nvPr/>
              </p:nvSpPr>
              <p:spPr bwMode="auto">
                <a:xfrm>
                  <a:off x="336" y="1056"/>
                  <a:ext cx="0" cy="3612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2" name="Line 86"/>
                <p:cNvSpPr>
                  <a:spLocks noChangeShapeType="1"/>
                </p:cNvSpPr>
                <p:nvPr/>
              </p:nvSpPr>
              <p:spPr bwMode="auto">
                <a:xfrm>
                  <a:off x="2928" y="1056"/>
                  <a:ext cx="0" cy="361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3" name="Line 87"/>
                <p:cNvSpPr>
                  <a:spLocks noChangeShapeType="1"/>
                </p:cNvSpPr>
                <p:nvPr/>
              </p:nvSpPr>
              <p:spPr bwMode="auto">
                <a:xfrm>
                  <a:off x="5520" y="1056"/>
                  <a:ext cx="0" cy="3612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391" name="Text Box 92"/>
              <p:cNvSpPr txBox="1">
                <a:spLocks noChangeArrowheads="1"/>
              </p:cNvSpPr>
              <p:nvPr/>
            </p:nvSpPr>
            <p:spPr bwMode="auto">
              <a:xfrm>
                <a:off x="240" y="864"/>
                <a:ext cx="2784" cy="8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ru-RU" altLang="ru-RU" sz="2400"/>
                  <a:t>Выражение (множитель) в неравенстве</a:t>
                </a:r>
                <a:endParaRPr lang="ru-RU" altLang="ru-RU" sz="2400" i="1"/>
              </a:p>
              <a:p>
                <a:r>
                  <a:rPr lang="ru-RU" altLang="ru-RU" sz="1600" i="1">
                    <a:solidFill>
                      <a:srgbClr val="FF0000"/>
                    </a:solidFill>
                  </a:rPr>
                  <a:t>(правая часть неравенства равна нулю!)</a:t>
                </a:r>
                <a:r>
                  <a:rPr lang="ru-RU" altLang="ru-RU" sz="1600">
                    <a:solidFill>
                      <a:srgbClr val="FF0000"/>
                    </a:solidFill>
                  </a:rPr>
                  <a:t> </a:t>
                </a:r>
                <a:endParaRPr lang="ru-RU" altLang="ru-RU" sz="1600">
                  <a:solidFill>
                    <a:srgbClr val="FF0000"/>
                  </a:solidFill>
                </a:endParaRPr>
              </a:p>
            </p:txBody>
          </p:sp>
          <p:sp>
            <p:nvSpPr>
              <p:cNvPr id="16392" name="Text Box 93"/>
              <p:cNvSpPr txBox="1">
                <a:spLocks noChangeArrowheads="1"/>
              </p:cNvSpPr>
              <p:nvPr/>
            </p:nvSpPr>
            <p:spPr bwMode="auto">
              <a:xfrm>
                <a:off x="3264" y="912"/>
                <a:ext cx="1872" cy="29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2400"/>
                  <a:t>На что меняем</a:t>
                </a:r>
                <a:r>
                  <a:rPr lang="ru-RU" altLang="ru-RU" sz="2400" b="0"/>
                  <a:t> </a:t>
                </a:r>
                <a:endParaRPr lang="ru-RU" altLang="ru-RU" sz="2400" b="0"/>
              </a:p>
            </p:txBody>
          </p:sp>
          <p:sp>
            <p:nvSpPr>
              <p:cNvPr id="16393" name="Rectangle 95"/>
              <p:cNvSpPr>
                <a:spLocks noChangeArrowheads="1"/>
              </p:cNvSpPr>
              <p:nvPr/>
            </p:nvSpPr>
            <p:spPr bwMode="auto">
              <a:xfrm>
                <a:off x="0" y="2088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16394" name="Object 120"/>
              <p:cNvGraphicFramePr>
                <a:graphicFrameLocks noChangeAspect="1"/>
              </p:cNvGraphicFramePr>
              <p:nvPr/>
            </p:nvGraphicFramePr>
            <p:xfrm>
              <a:off x="390" y="1776"/>
              <a:ext cx="2100" cy="5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89" name="Формула" r:id="rId1" imgW="22860000" imgH="5486400" progId="Equation.3">
                      <p:embed/>
                    </p:oleObj>
                  </mc:Choice>
                  <mc:Fallback>
                    <p:oleObj name="Формула" r:id="rId1" imgW="22860000" imgH="5486400" progId="Equation.3">
                      <p:embed/>
                      <p:pic>
                        <p:nvPicPr>
                          <p:cNvPr id="0" name="Object 120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390" y="1776"/>
                            <a:ext cx="2100" cy="50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395" name="Rectangle 96"/>
              <p:cNvSpPr>
                <a:spLocks noChangeArrowheads="1"/>
              </p:cNvSpPr>
              <p:nvPr/>
            </p:nvSpPr>
            <p:spPr bwMode="auto">
              <a:xfrm>
                <a:off x="336" y="2246"/>
                <a:ext cx="2592" cy="2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(</a:t>
                </a:r>
                <a:r>
                  <a:rPr lang="ru-RU" altLang="ru-RU" i="1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помните, что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f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g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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1)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endParaRPr lang="ru-RU" altLang="ru-RU">
                  <a:solidFill>
                    <a:srgbClr val="339966"/>
                  </a:solidFill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6396" name="Rectangle 98"/>
              <p:cNvSpPr>
                <a:spLocks noChangeArrowheads="1"/>
              </p:cNvSpPr>
              <p:nvPr/>
            </p:nvSpPr>
            <p:spPr bwMode="auto">
              <a:xfrm>
                <a:off x="0" y="2097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16397" name="Object 121"/>
              <p:cNvGraphicFramePr>
                <a:graphicFrameLocks noChangeAspect="1"/>
              </p:cNvGraphicFramePr>
              <p:nvPr/>
            </p:nvGraphicFramePr>
            <p:xfrm>
              <a:off x="3206" y="1872"/>
              <a:ext cx="1844" cy="3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90" name="Формула" r:id="rId3" imgW="22250400" imgH="4876800" progId="Equation.3">
                      <p:embed/>
                    </p:oleObj>
                  </mc:Choice>
                  <mc:Fallback>
                    <p:oleObj name="Формула" r:id="rId3" imgW="22250400" imgH="4876800" progId="Equation.3">
                      <p:embed/>
                      <p:pic>
                        <p:nvPicPr>
                          <p:cNvPr id="0" name="Object 12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206" y="1872"/>
                            <a:ext cx="1844" cy="399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398" name="Rectangle 100"/>
              <p:cNvSpPr>
                <a:spLocks noChangeArrowheads="1"/>
              </p:cNvSpPr>
              <p:nvPr/>
            </p:nvSpPr>
            <p:spPr bwMode="auto">
              <a:xfrm>
                <a:off x="0" y="2112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16399" name="Object 122"/>
              <p:cNvGraphicFramePr>
                <a:graphicFrameLocks noChangeAspect="1"/>
              </p:cNvGraphicFramePr>
              <p:nvPr/>
            </p:nvGraphicFramePr>
            <p:xfrm>
              <a:off x="449" y="2640"/>
              <a:ext cx="1502" cy="5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91" name="Формула" r:id="rId5" imgW="14935200" imgH="5486400" progId="Equation.3">
                      <p:embed/>
                    </p:oleObj>
                  </mc:Choice>
                  <mc:Fallback>
                    <p:oleObj name="Формула" r:id="rId5" imgW="14935200" imgH="5486400" progId="Equation.3">
                      <p:embed/>
                      <p:pic>
                        <p:nvPicPr>
                          <p:cNvPr id="0" name="Object 12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449" y="2640"/>
                            <a:ext cx="1502" cy="549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00" name="Rectangle 103"/>
              <p:cNvSpPr>
                <a:spLocks noChangeArrowheads="1"/>
              </p:cNvSpPr>
              <p:nvPr/>
            </p:nvSpPr>
            <p:spPr bwMode="auto">
              <a:xfrm>
                <a:off x="336" y="3139"/>
                <a:ext cx="2106" cy="2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(</a:t>
                </a:r>
                <a:r>
                  <a:rPr lang="ru-RU" altLang="ru-RU" i="1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помните, что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f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,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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1)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endParaRPr lang="ru-RU" altLang="ru-RU">
                  <a:solidFill>
                    <a:srgbClr val="339966"/>
                  </a:solidFill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6401" name="Rectangle 105"/>
              <p:cNvSpPr>
                <a:spLocks noChangeArrowheads="1"/>
              </p:cNvSpPr>
              <p:nvPr/>
            </p:nvSpPr>
            <p:spPr bwMode="auto">
              <a:xfrm>
                <a:off x="0" y="2097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16402" name="Object 123"/>
              <p:cNvGraphicFramePr>
                <a:graphicFrameLocks noChangeAspect="1"/>
              </p:cNvGraphicFramePr>
              <p:nvPr/>
            </p:nvGraphicFramePr>
            <p:xfrm>
              <a:off x="3188" y="2736"/>
              <a:ext cx="2024" cy="4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92" name="Формула" r:id="rId7" imgW="21945600" imgH="4876800" progId="Equation.3">
                      <p:embed/>
                    </p:oleObj>
                  </mc:Choice>
                  <mc:Fallback>
                    <p:oleObj name="Формула" r:id="rId7" imgW="21945600" imgH="4876800" progId="Equation.3">
                      <p:embed/>
                      <p:pic>
                        <p:nvPicPr>
                          <p:cNvPr id="0" name="Object 12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188" y="2736"/>
                            <a:ext cx="2024" cy="44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03" name="Rectangle 107"/>
              <p:cNvSpPr>
                <a:spLocks noChangeArrowheads="1"/>
              </p:cNvSpPr>
              <p:nvPr/>
            </p:nvSpPr>
            <p:spPr bwMode="auto">
              <a:xfrm>
                <a:off x="0" y="2112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16404" name="Object 124"/>
              <p:cNvGraphicFramePr>
                <a:graphicFrameLocks noChangeAspect="1"/>
              </p:cNvGraphicFramePr>
              <p:nvPr/>
            </p:nvGraphicFramePr>
            <p:xfrm>
              <a:off x="479" y="3510"/>
              <a:ext cx="1155" cy="5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93" name="Формула" r:id="rId9" imgW="10668000" imgH="5486400" progId="Equation.3">
                      <p:embed/>
                    </p:oleObj>
                  </mc:Choice>
                  <mc:Fallback>
                    <p:oleObj name="Формула" r:id="rId9" imgW="10668000" imgH="5486400" progId="Equation.3">
                      <p:embed/>
                      <p:pic>
                        <p:nvPicPr>
                          <p:cNvPr id="0" name="Object 12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79" y="3510"/>
                            <a:ext cx="1155" cy="53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05" name="Rectangle 108"/>
              <p:cNvSpPr>
                <a:spLocks noChangeArrowheads="1"/>
              </p:cNvSpPr>
              <p:nvPr/>
            </p:nvSpPr>
            <p:spPr bwMode="auto">
              <a:xfrm>
                <a:off x="288" y="3888"/>
                <a:ext cx="2123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ru-RU" altLang="ru-RU" sz="2800" b="0"/>
                  <a:t>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(</a:t>
                </a:r>
                <a:r>
                  <a:rPr lang="ru-RU" altLang="ru-RU" i="1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помните, что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f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 ,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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1)</a:t>
                </a:r>
                <a:r>
                  <a:rPr lang="ru-RU" altLang="ru-RU" b="0">
                    <a:sym typeface="Symbol" panose="05050102010706020507" pitchFamily="18" charset="2"/>
                  </a:rPr>
                  <a:t> </a:t>
                </a:r>
                <a:endParaRPr lang="ru-RU" altLang="ru-RU" b="0">
                  <a:sym typeface="Symbol" panose="05050102010706020507" pitchFamily="18" charset="2"/>
                </a:endParaRPr>
              </a:p>
            </p:txBody>
          </p:sp>
          <p:sp>
            <p:nvSpPr>
              <p:cNvPr id="16406" name="Rectangle 110"/>
              <p:cNvSpPr>
                <a:spLocks noChangeArrowheads="1"/>
              </p:cNvSpPr>
              <p:nvPr/>
            </p:nvSpPr>
            <p:spPr bwMode="auto">
              <a:xfrm>
                <a:off x="0" y="2097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16407" name="Object 125"/>
              <p:cNvGraphicFramePr>
                <a:graphicFrameLocks noChangeAspect="1"/>
              </p:cNvGraphicFramePr>
              <p:nvPr/>
            </p:nvGraphicFramePr>
            <p:xfrm>
              <a:off x="3201" y="3600"/>
              <a:ext cx="2046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94" name="Формула" r:id="rId11" imgW="21031200" imgH="4876800" progId="Equation.3">
                      <p:embed/>
                    </p:oleObj>
                  </mc:Choice>
                  <mc:Fallback>
                    <p:oleObj name="Формула" r:id="rId11" imgW="21031200" imgH="4876800" progId="Equation.3">
                      <p:embed/>
                      <p:pic>
                        <p:nvPicPr>
                          <p:cNvPr id="0" name="Object 12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201" y="3600"/>
                            <a:ext cx="2046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6389" name="Text Box 112"/>
            <p:cNvSpPr txBox="1">
              <a:spLocks noChangeArrowheads="1"/>
            </p:cNvSpPr>
            <p:nvPr/>
          </p:nvSpPr>
          <p:spPr bwMode="auto">
            <a:xfrm>
              <a:off x="0" y="3993"/>
              <a:ext cx="5692" cy="2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/>
                <a:t>Примечание</a:t>
              </a:r>
              <a:r>
                <a:rPr lang="ru-RU" altLang="ru-RU" b="0"/>
                <a:t>: </a:t>
              </a:r>
              <a:r>
                <a:rPr lang="en-US" altLang="ru-RU" i="1"/>
                <a:t>a </a:t>
              </a:r>
              <a:r>
                <a:rPr lang="ru-RU" altLang="ru-RU" i="1"/>
                <a:t>– функция от х или число,  </a:t>
              </a:r>
              <a:r>
                <a:rPr lang="en-US" altLang="ru-RU" i="1"/>
                <a:t>f </a:t>
              </a:r>
              <a:r>
                <a:rPr lang="ru-RU" altLang="ru-RU" i="1"/>
                <a:t>и</a:t>
              </a:r>
              <a:r>
                <a:rPr lang="en-US" altLang="ru-RU" i="1"/>
                <a:t> g –</a:t>
              </a:r>
              <a:r>
                <a:rPr lang="ru-RU" altLang="ru-RU"/>
                <a:t> </a:t>
              </a:r>
              <a:r>
                <a:rPr lang="ru-RU" altLang="ru-RU" i="1"/>
                <a:t>функции от х. </a:t>
              </a:r>
              <a:endParaRPr lang="ru-RU" altLang="ru-RU" i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4">
            <a:hlinkClick r:id="rId1" action="ppaction://hlinksldjump"/>
          </p:cNvPr>
          <p:cNvGraphicFramePr>
            <a:graphicFrameLocks noGrp="1" noChangeAspect="1"/>
          </p:cNvGraphicFramePr>
          <p:nvPr>
            <p:ph sz="quarter" idx="1"/>
          </p:nvPr>
        </p:nvGraphicFramePr>
        <p:xfrm>
          <a:off x="1428728" y="785794"/>
          <a:ext cx="2808288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" name="Формула" r:id="rId2" imgW="27127200" imgH="6400800" progId="Equation.3">
                  <p:embed/>
                </p:oleObj>
              </mc:Choice>
              <mc:Fallback>
                <p:oleObj name="Формула" r:id="rId2" imgW="27127200" imgH="6400800" progId="Equation.3">
                  <p:embed/>
                  <p:pic>
                    <p:nvPicPr>
                      <p:cNvPr id="0" name="Object 4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28728" y="785794"/>
                        <a:ext cx="2808288" cy="6635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6">
            <a:hlinkClick r:id="rId4" action="ppaction://hlinksldjump"/>
          </p:cNvPr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00166" y="1357298"/>
          <a:ext cx="324167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Формула" r:id="rId5" imgW="32613600" imgH="10363200" progId="Equation.3">
                  <p:embed/>
                </p:oleObj>
              </mc:Choice>
              <mc:Fallback>
                <p:oleObj name="Формула" r:id="rId5" imgW="32613600" imgH="10363200" progId="Equation.3">
                  <p:embed/>
                  <p:pic>
                    <p:nvPicPr>
                      <p:cNvPr id="0" name="Object 6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00166" y="1357298"/>
                        <a:ext cx="3241675" cy="10287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9">
            <a:hlinkClick r:id="rId7" action="ppaction://hlinksldjump"/>
          </p:cNvPr>
          <p:cNvGraphicFramePr>
            <a:graphicFrameLocks noGrp="1" noChangeAspect="1"/>
          </p:cNvGraphicFramePr>
          <p:nvPr>
            <p:ph sz="quarter" idx="3"/>
          </p:nvPr>
        </p:nvGraphicFramePr>
        <p:xfrm>
          <a:off x="1785918" y="2357430"/>
          <a:ext cx="4287838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Формула" r:id="rId8" imgW="42062400" imgH="9448800" progId="Equation.3">
                  <p:embed/>
                </p:oleObj>
              </mc:Choice>
              <mc:Fallback>
                <p:oleObj name="Формула" r:id="rId8" imgW="42062400" imgH="9448800" progId="Equation.3">
                  <p:embed/>
                  <p:pic>
                    <p:nvPicPr>
                      <p:cNvPr id="0" name="Object 9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85918" y="2357430"/>
                        <a:ext cx="4287838" cy="9636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15">
            <a:hlinkClick r:id="rId10" action="ppaction://hlinksldjump"/>
          </p:cNvPr>
          <p:cNvGraphicFramePr>
            <a:graphicFrameLocks noChangeAspect="1"/>
          </p:cNvGraphicFramePr>
          <p:nvPr/>
        </p:nvGraphicFramePr>
        <p:xfrm>
          <a:off x="1714480" y="4286256"/>
          <a:ext cx="496887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Формула" r:id="rId11" imgW="51816000" imgH="11277600" progId="Equation.3">
                  <p:embed/>
                </p:oleObj>
              </mc:Choice>
              <mc:Fallback>
                <p:oleObj name="Формула" r:id="rId11" imgW="51816000" imgH="11277600" progId="Equation.3">
                  <p:embed/>
                  <p:pic>
                    <p:nvPicPr>
                      <p:cNvPr id="0" name="Object 15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714480" y="4286256"/>
                        <a:ext cx="4968875" cy="10810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16">
            <a:hlinkClick r:id="rId13" action="ppaction://hlinksldjump"/>
          </p:cNvPr>
          <p:cNvGraphicFramePr>
            <a:graphicFrameLocks noChangeAspect="1"/>
          </p:cNvGraphicFramePr>
          <p:nvPr/>
        </p:nvGraphicFramePr>
        <p:xfrm>
          <a:off x="1857356" y="5357826"/>
          <a:ext cx="410527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Формула" r:id="rId14" imgW="39319200" imgH="10058400" progId="Equation.3">
                  <p:embed/>
                </p:oleObj>
              </mc:Choice>
              <mc:Fallback>
                <p:oleObj name="Формула" r:id="rId14" imgW="39319200" imgH="10058400" progId="Equation.3">
                  <p:embed/>
                  <p:pic>
                    <p:nvPicPr>
                      <p:cNvPr id="0" name="Object 16"/>
                      <p:cNvPicPr>
                        <a:picLocks noChangeAspect="1"/>
                      </p:cNvPicPr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857356" y="5357826"/>
                        <a:ext cx="4105275" cy="1050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18">
            <a:hlinkClick r:id="rId16" action="ppaction://hlinksldjump"/>
          </p:cNvPr>
          <p:cNvGraphicFramePr>
            <a:graphicFrameLocks noChangeAspect="1"/>
          </p:cNvGraphicFramePr>
          <p:nvPr/>
        </p:nvGraphicFramePr>
        <p:xfrm>
          <a:off x="1500166" y="3286124"/>
          <a:ext cx="496887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Формула" r:id="rId17" imgW="51511200" imgH="11277600" progId="Equation.3">
                  <p:embed/>
                </p:oleObj>
              </mc:Choice>
              <mc:Fallback>
                <p:oleObj name="Формула" r:id="rId17" imgW="51511200" imgH="112776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00166" y="3286124"/>
                        <a:ext cx="4968875" cy="10874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5380038" y="260350"/>
            <a:ext cx="3529012" cy="792163"/>
          </a:xfr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Практикум</a:t>
            </a:r>
            <a:endParaRPr lang="ru-RU" sz="40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93663"/>
            <a:ext cx="9075738" cy="792162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l" eaLnBrk="1" hangingPunct="1">
              <a:defRPr/>
            </a:pP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              Решите 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неравенства:</a:t>
            </a:r>
            <a:endParaRPr lang="ru-RU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Блок-схема: узел 2">
            <a:hlinkClick r:id="rId19" action="ppaction://hlinksldjump"/>
          </p:cNvPr>
          <p:cNvSpPr/>
          <p:nvPr/>
        </p:nvSpPr>
        <p:spPr bwMode="auto">
          <a:xfrm>
            <a:off x="7092280" y="1196752"/>
            <a:ext cx="504056" cy="481000"/>
          </a:xfrm>
          <a:prstGeom prst="flowChartConnector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0" cap="flat" cmpd="sng" algn="ctr"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19350" y="2863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" name="Формула" r:id="rId1" imgW="2743200" imgH="5181600" progId="Equation.3">
                  <p:embed/>
                </p:oleObj>
              </mc:Choice>
              <mc:Fallback>
                <p:oleObj name="Формула" r:id="rId1" imgW="2743200" imgH="5181600" progId="Equation.3">
                  <p:embed/>
                  <p:pic>
                    <p:nvPicPr>
                      <p:cNvPr id="0" name="Object 2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19350" y="2863850"/>
                        <a:ext cx="114300" cy="2159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84213" y="461963"/>
          <a:ext cx="4445000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Формула" r:id="rId3" imgW="25298400" imgH="6400800" progId="Equation.3">
                  <p:embed/>
                </p:oleObj>
              </mc:Choice>
              <mc:Fallback>
                <p:oleObj name="Формула" r:id="rId3" imgW="25298400" imgH="6400800" progId="Equation.3">
                  <p:embed/>
                  <p:pic>
                    <p:nvPicPr>
                      <p:cNvPr id="0" name="Object 3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4213" y="461963"/>
                        <a:ext cx="4445000" cy="11255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1195388" y="5627688"/>
          <a:ext cx="4776787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Формула" r:id="rId5" imgW="45720000" imgH="10363200" progId="Equation.3">
                  <p:embed/>
                </p:oleObj>
              </mc:Choice>
              <mc:Fallback>
                <p:oleObj name="Формула" r:id="rId5" imgW="45720000" imgH="10363200" progId="Equation.3">
                  <p:embed/>
                  <p:pic>
                    <p:nvPicPr>
                      <p:cNvPr id="0" name="Object 8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5388" y="5627688"/>
                        <a:ext cx="4776787" cy="1082675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Управляющая кнопка: назад 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0050" y="6308725"/>
            <a:ext cx="736600" cy="401638"/>
          </a:xfrm>
          <a:prstGeom prst="actionButtonBackPrevious">
            <a:avLst/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8" name="Rectangle 100"/>
          <p:cNvSpPr>
            <a:spLocks noChangeArrowheads="1"/>
          </p:cNvSpPr>
          <p:nvPr/>
        </p:nvSpPr>
        <p:spPr bwMode="auto">
          <a:xfrm>
            <a:off x="755650" y="2636838"/>
            <a:ext cx="1223963" cy="1871662"/>
          </a:xfrm>
          <a:prstGeom prst="rect">
            <a:avLst/>
          </a:prstGeom>
          <a:solidFill>
            <a:srgbClr val="99FF33">
              <a:alpha val="6705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1946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28625" y="1773238"/>
          <a:ext cx="508000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Формула" r:id="rId8" imgW="40843200" imgH="23164800" progId="Equation.3">
                  <p:embed/>
                </p:oleObj>
              </mc:Choice>
              <mc:Fallback>
                <p:oleObj name="Формула" r:id="rId8" imgW="40843200" imgH="23164800" progId="Equation.3">
                  <p:embed/>
                  <p:pic>
                    <p:nvPicPr>
                      <p:cNvPr id="0" name="Object 5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8625" y="1773238"/>
                        <a:ext cx="5080000" cy="28797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0"/>
          <p:cNvSpPr>
            <a:spLocks noChangeArrowheads="1"/>
          </p:cNvSpPr>
          <p:nvPr/>
        </p:nvSpPr>
        <p:spPr bwMode="auto">
          <a:xfrm>
            <a:off x="468313" y="2565400"/>
            <a:ext cx="1295400" cy="2174875"/>
          </a:xfrm>
          <a:prstGeom prst="rect">
            <a:avLst/>
          </a:prstGeom>
          <a:solidFill>
            <a:srgbClr val="99FF33">
              <a:alpha val="6705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0483" name="Object 10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19350" y="2863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" name="Формула" r:id="rId1" imgW="2743200" imgH="5181600" progId="Equation.3">
                  <p:embed/>
                </p:oleObj>
              </mc:Choice>
              <mc:Fallback>
                <p:oleObj name="Формула" r:id="rId1" imgW="2743200" imgH="5181600" progId="Equation.3">
                  <p:embed/>
                  <p:pic>
                    <p:nvPicPr>
                      <p:cNvPr id="0" name="Object 10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19350" y="2863850"/>
                        <a:ext cx="114300" cy="2159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1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071670" y="214290"/>
          <a:ext cx="3671887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Формула" r:id="rId3" imgW="28956000" imgH="10363200" progId="Equation.3">
                  <p:embed/>
                </p:oleObj>
              </mc:Choice>
              <mc:Fallback>
                <p:oleObj name="Формула" r:id="rId3" imgW="28956000" imgH="10363200" progId="Equation.3">
                  <p:embed/>
                  <p:pic>
                    <p:nvPicPr>
                      <p:cNvPr id="0" name="Object 12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71670" y="214290"/>
                        <a:ext cx="3671887" cy="13144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2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000232" y="1571612"/>
          <a:ext cx="5072063" cy="399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Формула" r:id="rId5" imgW="47244000" imgH="37185600" progId="Equation.3">
                  <p:embed/>
                </p:oleObj>
              </mc:Choice>
              <mc:Fallback>
                <p:oleObj name="Формула" r:id="rId5" imgW="47244000" imgH="37185600" progId="Equation.3">
                  <p:embed/>
                  <p:pic>
                    <p:nvPicPr>
                      <p:cNvPr id="0" name="Object 21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00232" y="1571612"/>
                        <a:ext cx="5072063" cy="39925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22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68313" y="6003925"/>
          <a:ext cx="6904037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Формула" r:id="rId7" imgW="58521600" imgH="5181600" progId="Equation.3">
                  <p:embed/>
                </p:oleObj>
              </mc:Choice>
              <mc:Fallback>
                <p:oleObj name="Формула" r:id="rId7" imgW="58521600" imgH="5181600" progId="Equation.3">
                  <p:embed/>
                  <p:pic>
                    <p:nvPicPr>
                      <p:cNvPr id="0" name="Object 22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8313" y="6003925"/>
                        <a:ext cx="6904037" cy="6111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Управляющая кнопка: назад 8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0050" y="6216650"/>
            <a:ext cx="736600" cy="401638"/>
          </a:xfrm>
          <a:prstGeom prst="actionButtonBackPrevious">
            <a:avLst/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</a:rPr>
              <a:t>С какими  главными  трудностями сталкиваются Ваши обучающиеся в задании №15 ?</a:t>
            </a:r>
            <a:endParaRPr lang="ru-RU" sz="2800" dirty="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0"/>
          <p:cNvSpPr>
            <a:spLocks noChangeArrowheads="1"/>
          </p:cNvSpPr>
          <p:nvPr/>
        </p:nvSpPr>
        <p:spPr bwMode="auto">
          <a:xfrm>
            <a:off x="2071670" y="2000240"/>
            <a:ext cx="936625" cy="1527175"/>
          </a:xfrm>
          <a:prstGeom prst="rect">
            <a:avLst/>
          </a:prstGeom>
          <a:solidFill>
            <a:srgbClr val="99FF33">
              <a:alpha val="6705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1507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419350" y="2863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5" name="Формула" r:id="rId1" imgW="2743200" imgH="5181600" progId="Equation.3">
                  <p:embed/>
                </p:oleObj>
              </mc:Choice>
              <mc:Fallback>
                <p:oleObj name="Формула" r:id="rId1" imgW="2743200" imgH="5181600" progId="Equation.3">
                  <p:embed/>
                  <p:pic>
                    <p:nvPicPr>
                      <p:cNvPr id="0" name="Object 2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19350" y="2863850"/>
                        <a:ext cx="114300" cy="2159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928794" y="928670"/>
          <a:ext cx="4897437" cy="26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Формула" r:id="rId3" imgW="49072800" imgH="25603200" progId="Equation.3">
                  <p:embed/>
                </p:oleObj>
              </mc:Choice>
              <mc:Fallback>
                <p:oleObj name="Формула" r:id="rId3" imgW="49072800" imgH="25603200" progId="Equation.3">
                  <p:embed/>
                  <p:pic>
                    <p:nvPicPr>
                      <p:cNvPr id="0" name="Object 8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8794" y="928670"/>
                        <a:ext cx="4897437" cy="26638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214546" y="214290"/>
          <a:ext cx="4103687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Формула" r:id="rId5" imgW="39014400" imgH="9448800" progId="Equation.3">
                  <p:embed/>
                </p:oleObj>
              </mc:Choice>
              <mc:Fallback>
                <p:oleObj name="Формула" r:id="rId5" imgW="39014400" imgH="9448800" progId="Equation.3">
                  <p:embed/>
                  <p:pic>
                    <p:nvPicPr>
                      <p:cNvPr id="0" name="Object 6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14546" y="214290"/>
                        <a:ext cx="4103687" cy="9937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Object 1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1285852" y="3571876"/>
          <a:ext cx="2447925" cy="263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Формула" r:id="rId7" imgW="23774400" imgH="25603200" progId="Equation.3">
                  <p:embed/>
                </p:oleObj>
              </mc:Choice>
              <mc:Fallback>
                <p:oleObj name="Формула" r:id="rId7" imgW="23774400" imgH="25603200" progId="Equation.3">
                  <p:embed/>
                  <p:pic>
                    <p:nvPicPr>
                      <p:cNvPr id="0" name="Object 11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85852" y="3571876"/>
                        <a:ext cx="2447925" cy="26368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14"/>
          <p:cNvGraphicFramePr>
            <a:graphicFrameLocks noChangeAspect="1"/>
          </p:cNvGraphicFramePr>
          <p:nvPr/>
        </p:nvGraphicFramePr>
        <p:xfrm>
          <a:off x="4643438" y="3357562"/>
          <a:ext cx="2830512" cy="237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Формула" r:id="rId9" imgW="30480000" imgH="25603200" progId="Equation.3">
                  <p:embed/>
                </p:oleObj>
              </mc:Choice>
              <mc:Fallback>
                <p:oleObj name="Формула" r:id="rId9" imgW="30480000" imgH="25603200" progId="Equation.3">
                  <p:embed/>
                  <p:pic>
                    <p:nvPicPr>
                      <p:cNvPr id="0" name="Object 14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43438" y="3357562"/>
                        <a:ext cx="2830512" cy="23764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15"/>
          <p:cNvGraphicFramePr>
            <a:graphicFrameLocks noChangeAspect="1"/>
          </p:cNvGraphicFramePr>
          <p:nvPr/>
        </p:nvGraphicFramePr>
        <p:xfrm>
          <a:off x="4500563" y="5734050"/>
          <a:ext cx="3132137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Формула" r:id="rId11" imgW="33223200" imgH="10363200" progId="Equation.3">
                  <p:embed/>
                </p:oleObj>
              </mc:Choice>
              <mc:Fallback>
                <p:oleObj name="Формула" r:id="rId11" imgW="33223200" imgH="10363200" progId="Equation.3">
                  <p:embed/>
                  <p:pic>
                    <p:nvPicPr>
                      <p:cNvPr id="0" name="Object 15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00563" y="5734050"/>
                        <a:ext cx="3132137" cy="976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Управляющая кнопка: назад 9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0050" y="6308725"/>
            <a:ext cx="736600" cy="401638"/>
          </a:xfrm>
          <a:prstGeom prst="actionButtonBackPrevious">
            <a:avLst/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0"/>
          <p:cNvSpPr>
            <a:spLocks noChangeArrowheads="1"/>
          </p:cNvSpPr>
          <p:nvPr/>
        </p:nvSpPr>
        <p:spPr bwMode="auto">
          <a:xfrm>
            <a:off x="1214414" y="2000240"/>
            <a:ext cx="1031875" cy="1671637"/>
          </a:xfrm>
          <a:prstGeom prst="rect">
            <a:avLst/>
          </a:prstGeom>
          <a:solidFill>
            <a:srgbClr val="99FF33">
              <a:alpha val="6705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2531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71604" y="285728"/>
          <a:ext cx="4767262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" name="Формула" r:id="rId1" imgW="48158400" imgH="11277600" progId="Equation.3">
                  <p:embed/>
                </p:oleObj>
              </mc:Choice>
              <mc:Fallback>
                <p:oleObj name="Формула" r:id="rId1" imgW="48158400" imgH="11277600" progId="Equation.3">
                  <p:embed/>
                  <p:pic>
                    <p:nvPicPr>
                      <p:cNvPr id="0" name="Object 7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71604" y="285728"/>
                        <a:ext cx="4767262" cy="11160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142976" y="1214422"/>
          <a:ext cx="21590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Формула" r:id="rId3" imgW="27432000" imgH="32918400" progId="Equation.3">
                  <p:embed/>
                </p:oleObj>
              </mc:Choice>
              <mc:Fallback>
                <p:oleObj name="Формула" r:id="rId3" imgW="27432000" imgH="32918400" progId="Equation.3">
                  <p:embed/>
                  <p:pic>
                    <p:nvPicPr>
                      <p:cNvPr id="0" name="Object 12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2976" y="1214422"/>
                        <a:ext cx="2159000" cy="25908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1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1000100" y="3714752"/>
          <a:ext cx="3473450" cy="2528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Формула" r:id="rId5" imgW="44805600" imgH="33528000" progId="Equation.3">
                  <p:embed/>
                </p:oleObj>
              </mc:Choice>
              <mc:Fallback>
                <p:oleObj name="Формула" r:id="rId5" imgW="44805600" imgH="33528000" progId="Equation.3">
                  <p:embed/>
                  <p:pic>
                    <p:nvPicPr>
                      <p:cNvPr id="0" name="Object 15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0100" y="3714752"/>
                        <a:ext cx="3473450" cy="252888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18"/>
          <p:cNvGraphicFramePr>
            <a:graphicFrameLocks noChangeAspect="1"/>
          </p:cNvGraphicFramePr>
          <p:nvPr/>
        </p:nvGraphicFramePr>
        <p:xfrm>
          <a:off x="2339975" y="5949950"/>
          <a:ext cx="47529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Формула" r:id="rId7" imgW="47853600" imgH="5181600" progId="Equation.3">
                  <p:embed/>
                </p:oleObj>
              </mc:Choice>
              <mc:Fallback>
                <p:oleObj name="Формула" r:id="rId7" imgW="47853600" imgH="51816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39975" y="5949950"/>
                        <a:ext cx="4752975" cy="561975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Объект 2"/>
          <p:cNvGraphicFramePr>
            <a:graphicFrameLocks noChangeAspect="1"/>
          </p:cNvGraphicFramePr>
          <p:nvPr/>
        </p:nvGraphicFramePr>
        <p:xfrm>
          <a:off x="4786314" y="1928802"/>
          <a:ext cx="4572000" cy="162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Формула" r:id="rId9" imgW="70713600" imgH="21336000" progId="Equation.3">
                  <p:embed/>
                </p:oleObj>
              </mc:Choice>
              <mc:Fallback>
                <p:oleObj name="Формула" r:id="rId9" imgW="70713600" imgH="21336000" progId="Equation.3">
                  <p:embed/>
                  <p:pic>
                    <p:nvPicPr>
                      <p:cNvPr id="0" name="Объект 2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86314" y="1928802"/>
                        <a:ext cx="4572000" cy="16271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 bwMode="auto">
          <a:xfrm>
            <a:off x="4211638" y="2039938"/>
            <a:ext cx="0" cy="1584325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 стрелкой 12"/>
          <p:cNvCxnSpPr/>
          <p:nvPr/>
        </p:nvCxnSpPr>
        <p:spPr bwMode="auto">
          <a:xfrm flipH="1" flipV="1">
            <a:off x="5429256" y="1285860"/>
            <a:ext cx="700088" cy="752475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Овал 13"/>
          <p:cNvSpPr/>
          <p:nvPr/>
        </p:nvSpPr>
        <p:spPr bwMode="auto">
          <a:xfrm>
            <a:off x="4929190" y="0"/>
            <a:ext cx="781050" cy="1473200"/>
          </a:xfrm>
          <a:prstGeom prst="ellipse">
            <a:avLst/>
          </a:prstGeom>
          <a:noFill/>
          <a:ln w="444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b="0">
              <a:latin typeface="Times New Roman" panose="02020603050405020304" pitchFamily="18" charset="0"/>
            </a:endParaRPr>
          </a:p>
        </p:txBody>
      </p:sp>
      <p:sp>
        <p:nvSpPr>
          <p:cNvPr id="22539" name="Управляющая кнопка: назад 10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0050" y="6107113"/>
            <a:ext cx="736600" cy="403225"/>
          </a:xfrm>
          <a:prstGeom prst="actionButtonBackPrevious">
            <a:avLst/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0"/>
          <p:cNvSpPr>
            <a:spLocks noChangeArrowheads="1"/>
          </p:cNvSpPr>
          <p:nvPr/>
        </p:nvSpPr>
        <p:spPr bwMode="auto">
          <a:xfrm>
            <a:off x="1928794" y="4429132"/>
            <a:ext cx="1295400" cy="2176463"/>
          </a:xfrm>
          <a:prstGeom prst="rect">
            <a:avLst/>
          </a:prstGeom>
          <a:solidFill>
            <a:srgbClr val="99FF33">
              <a:alpha val="6705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3555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857224" y="285728"/>
          <a:ext cx="5113337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3" name="Формула" r:id="rId1" imgW="48463200" imgH="11277600" progId="Equation.3">
                  <p:embed/>
                </p:oleObj>
              </mc:Choice>
              <mc:Fallback>
                <p:oleObj name="Формула" r:id="rId1" imgW="48463200" imgH="11277600" progId="Equation.3">
                  <p:embed/>
                  <p:pic>
                    <p:nvPicPr>
                      <p:cNvPr id="0" name="Object 4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57224" y="285728"/>
                        <a:ext cx="5113337" cy="11890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14414" y="1428736"/>
          <a:ext cx="4908550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Формула" r:id="rId3" imgW="46024800" imgH="9448800" progId="Equation.3">
                  <p:embed/>
                </p:oleObj>
              </mc:Choice>
              <mc:Fallback>
                <p:oleObj name="Формула" r:id="rId3" imgW="46024800" imgH="9448800" progId="Equation.3">
                  <p:embed/>
                  <p:pic>
                    <p:nvPicPr>
                      <p:cNvPr id="0" name="Object 7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4414" y="1428736"/>
                        <a:ext cx="4908550" cy="10064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571736" y="2500306"/>
          <a:ext cx="31178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Формула" r:id="rId5" imgW="29260800" imgH="9448800" progId="Equation.3">
                  <p:embed/>
                </p:oleObj>
              </mc:Choice>
              <mc:Fallback>
                <p:oleObj name="Формула" r:id="rId5" imgW="29260800" imgH="9448800" progId="Equation.3">
                  <p:embed/>
                  <p:pic>
                    <p:nvPicPr>
                      <p:cNvPr id="0" name="Object 11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71736" y="2500306"/>
                        <a:ext cx="3117850" cy="10080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23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1643042" y="3305175"/>
          <a:ext cx="4176713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Формула" r:id="rId7" imgW="40843200" imgH="34747200" progId="Equation.3">
                  <p:embed/>
                </p:oleObj>
              </mc:Choice>
              <mc:Fallback>
                <p:oleObj name="Формула" r:id="rId7" imgW="40843200" imgH="34747200" progId="Equation.3">
                  <p:embed/>
                  <p:pic>
                    <p:nvPicPr>
                      <p:cNvPr id="0" name="Object 23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43042" y="3305175"/>
                        <a:ext cx="4176713" cy="35528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26"/>
          <p:cNvGraphicFramePr>
            <a:graphicFrameLocks noChangeAspect="1"/>
          </p:cNvGraphicFramePr>
          <p:nvPr/>
        </p:nvGraphicFramePr>
        <p:xfrm>
          <a:off x="3857620" y="5429264"/>
          <a:ext cx="478313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Формула" r:id="rId9" imgW="48158400" imgH="5181600" progId="Equation.3">
                  <p:embed/>
                </p:oleObj>
              </mc:Choice>
              <mc:Fallback>
                <p:oleObj name="Формула" r:id="rId9" imgW="48158400" imgH="5181600" progId="Equation.3">
                  <p:embed/>
                  <p:pic>
                    <p:nvPicPr>
                      <p:cNvPr id="0" name="Object 26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57620" y="5429264"/>
                        <a:ext cx="4783137" cy="561975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Управляющая кнопка: назад 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21425"/>
            <a:ext cx="736600" cy="401638"/>
          </a:xfrm>
          <a:prstGeom prst="actionButtonBackPrevious">
            <a:avLst/>
          </a:prstGeom>
          <a:solidFill>
            <a:srgbClr val="FFC000"/>
          </a:solidFill>
          <a:ln w="25400" algn="ctr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00"/>
          <p:cNvSpPr>
            <a:spLocks noChangeArrowheads="1"/>
          </p:cNvSpPr>
          <p:nvPr/>
        </p:nvSpPr>
        <p:spPr bwMode="auto">
          <a:xfrm>
            <a:off x="1142976" y="3429000"/>
            <a:ext cx="1008062" cy="1114425"/>
          </a:xfrm>
          <a:prstGeom prst="rect">
            <a:avLst/>
          </a:prstGeom>
          <a:solidFill>
            <a:srgbClr val="99FF33">
              <a:alpha val="67058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ctr"/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49" name="Rectangle 99"/>
          <p:cNvSpPr>
            <a:spLocks noChangeArrowheads="1"/>
          </p:cNvSpPr>
          <p:nvPr/>
        </p:nvSpPr>
        <p:spPr bwMode="auto">
          <a:xfrm>
            <a:off x="823913" y="4856163"/>
            <a:ext cx="312737" cy="2062162"/>
          </a:xfrm>
          <a:prstGeom prst="rect">
            <a:avLst/>
          </a:prstGeom>
          <a:solidFill>
            <a:srgbClr val="FFFF00">
              <a:alpha val="5411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52" name="Rectangle 18"/>
          <p:cNvSpPr>
            <a:spLocks noChangeArrowheads="1"/>
          </p:cNvSpPr>
          <p:nvPr/>
        </p:nvSpPr>
        <p:spPr bwMode="auto">
          <a:xfrm>
            <a:off x="796925" y="5462588"/>
            <a:ext cx="679450" cy="263525"/>
          </a:xfrm>
          <a:prstGeom prst="rect">
            <a:avLst/>
          </a:prstGeom>
          <a:solidFill>
            <a:schemeClr val="folHlink">
              <a:alpha val="63136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47" name="Rectangle 75"/>
          <p:cNvSpPr>
            <a:spLocks noChangeArrowheads="1"/>
          </p:cNvSpPr>
          <p:nvPr/>
        </p:nvSpPr>
        <p:spPr bwMode="auto">
          <a:xfrm>
            <a:off x="2622550" y="4856163"/>
            <a:ext cx="539750" cy="2074862"/>
          </a:xfrm>
          <a:prstGeom prst="rect">
            <a:avLst/>
          </a:prstGeom>
          <a:solidFill>
            <a:srgbClr val="00FF00">
              <a:alpha val="3803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4582" name="Object 4"/>
          <p:cNvGraphicFramePr>
            <a:graphicFrameLocks noGrp="1" noChangeAspect="1"/>
          </p:cNvGraphicFramePr>
          <p:nvPr>
            <p:ph/>
          </p:nvPr>
        </p:nvGraphicFramePr>
        <p:xfrm>
          <a:off x="2143108" y="357166"/>
          <a:ext cx="3960813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7" name="Формула" r:id="rId1" imgW="35966400" imgH="10058400" progId="Equation.3">
                  <p:embed/>
                </p:oleObj>
              </mc:Choice>
              <mc:Fallback>
                <p:oleObj name="Формула" r:id="rId1" imgW="35966400" imgH="10058400" progId="Equation.3">
                  <p:embed/>
                  <p:pic>
                    <p:nvPicPr>
                      <p:cNvPr id="0" name="Object 4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43108" y="357166"/>
                        <a:ext cx="3960813" cy="11064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Объект 2"/>
          <p:cNvGraphicFramePr>
            <a:graphicFrameLocks noChangeAspect="1"/>
          </p:cNvGraphicFramePr>
          <p:nvPr/>
        </p:nvGraphicFramePr>
        <p:xfrm>
          <a:off x="857224" y="2643182"/>
          <a:ext cx="1914525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Формула" r:id="rId3" imgW="25908000" imgH="26822400" progId="Equation.3">
                  <p:embed/>
                </p:oleObj>
              </mc:Choice>
              <mc:Fallback>
                <p:oleObj name="Формула" r:id="rId3" imgW="25908000" imgH="26822400" progId="Equation.3">
                  <p:embed/>
                  <p:pic>
                    <p:nvPicPr>
                      <p:cNvPr id="0" name="Объект 2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7224" y="2643182"/>
                        <a:ext cx="1914525" cy="19812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Объект 4"/>
          <p:cNvGraphicFramePr>
            <a:graphicFrameLocks noChangeAspect="1"/>
          </p:cNvGraphicFramePr>
          <p:nvPr/>
        </p:nvGraphicFramePr>
        <p:xfrm>
          <a:off x="1285852" y="1428736"/>
          <a:ext cx="2663825" cy="1117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" name="Формула" r:id="rId5" imgW="28651200" imgH="12192000" progId="Equation.3">
                  <p:embed/>
                </p:oleObj>
              </mc:Choice>
              <mc:Fallback>
                <p:oleObj name="Формула" r:id="rId5" imgW="28651200" imgH="12192000" progId="Equation.3">
                  <p:embed/>
                  <p:pic>
                    <p:nvPicPr>
                      <p:cNvPr id="0" name="Объект 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85852" y="1428736"/>
                        <a:ext cx="2663825" cy="11176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Объект 5"/>
          <p:cNvGraphicFramePr>
            <a:graphicFrameLocks noChangeAspect="1"/>
          </p:cNvGraphicFramePr>
          <p:nvPr/>
        </p:nvGraphicFramePr>
        <p:xfrm>
          <a:off x="5214942" y="1357298"/>
          <a:ext cx="2574925" cy="111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Формула" r:id="rId7" imgW="26822400" imgH="11582400" progId="Equation.3">
                  <p:embed/>
                </p:oleObj>
              </mc:Choice>
              <mc:Fallback>
                <p:oleObj name="Формула" r:id="rId7" imgW="26822400" imgH="11582400" progId="Equation.3">
                  <p:embed/>
                  <p:pic>
                    <p:nvPicPr>
                      <p:cNvPr id="0" name="Объект 5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14942" y="1357298"/>
                        <a:ext cx="2574925" cy="11128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Объект 6"/>
          <p:cNvGraphicFramePr>
            <a:graphicFrameLocks noChangeAspect="1"/>
          </p:cNvGraphicFramePr>
          <p:nvPr/>
        </p:nvGraphicFramePr>
        <p:xfrm>
          <a:off x="2786050" y="2714620"/>
          <a:ext cx="2847975" cy="205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Формула" r:id="rId9" imgW="37185600" imgH="26822400" progId="Equation.3">
                  <p:embed/>
                </p:oleObj>
              </mc:Choice>
              <mc:Fallback>
                <p:oleObj name="Формула" r:id="rId9" imgW="37185600" imgH="26822400" progId="Equation.3">
                  <p:embed/>
                  <p:pic>
                    <p:nvPicPr>
                      <p:cNvPr id="0" name="Объект 6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86050" y="2714620"/>
                        <a:ext cx="2847975" cy="20526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Объект 7"/>
          <p:cNvGraphicFramePr>
            <a:graphicFrameLocks noChangeAspect="1"/>
          </p:cNvGraphicFramePr>
          <p:nvPr/>
        </p:nvGraphicFramePr>
        <p:xfrm>
          <a:off x="6000760" y="2786058"/>
          <a:ext cx="2779713" cy="212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Формула" r:id="rId11" imgW="35052000" imgH="26822400" progId="Equation.3">
                  <p:embed/>
                </p:oleObj>
              </mc:Choice>
              <mc:Fallback>
                <p:oleObj name="Формула" r:id="rId11" imgW="35052000" imgH="26822400" progId="Equation.3">
                  <p:embed/>
                  <p:pic>
                    <p:nvPicPr>
                      <p:cNvPr id="0" name="Объект 7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00760" y="2786058"/>
                        <a:ext cx="2779713" cy="212566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4710113" y="5830888"/>
          <a:ext cx="4032250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Формула" r:id="rId13" imgW="43281600" imgH="5181600" progId="Equation.3">
                  <p:embed/>
                </p:oleObj>
              </mc:Choice>
              <mc:Fallback>
                <p:oleObj name="Формула" r:id="rId13" imgW="43281600" imgH="5181600" progId="Equation.3">
                  <p:embed/>
                  <p:pic>
                    <p:nvPicPr>
                      <p:cNvPr id="0" name="Объект 1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10113" y="5830888"/>
                        <a:ext cx="4032250" cy="52546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Line 98"/>
          <p:cNvSpPr>
            <a:spLocks noChangeShapeType="1"/>
          </p:cNvSpPr>
          <p:nvPr/>
        </p:nvSpPr>
        <p:spPr bwMode="auto">
          <a:xfrm>
            <a:off x="3176588" y="4868863"/>
            <a:ext cx="15875" cy="206216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50" name="Rectangle 17"/>
          <p:cNvSpPr>
            <a:spLocks noChangeArrowheads="1"/>
          </p:cNvSpPr>
          <p:nvPr/>
        </p:nvSpPr>
        <p:spPr bwMode="auto">
          <a:xfrm>
            <a:off x="371475" y="6299200"/>
            <a:ext cx="2820988" cy="24765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51" name="Rectangle 94"/>
          <p:cNvSpPr>
            <a:spLocks noChangeArrowheads="1"/>
          </p:cNvSpPr>
          <p:nvPr/>
        </p:nvSpPr>
        <p:spPr bwMode="auto">
          <a:xfrm>
            <a:off x="2603500" y="5462588"/>
            <a:ext cx="609600" cy="239712"/>
          </a:xfrm>
          <a:prstGeom prst="rect">
            <a:avLst/>
          </a:prstGeom>
          <a:solidFill>
            <a:schemeClr val="folHlink">
              <a:alpha val="65881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419100" y="5689600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" name="Text Box 20"/>
          <p:cNvSpPr txBox="1">
            <a:spLocks noChangeArrowheads="1"/>
          </p:cNvSpPr>
          <p:nvPr/>
        </p:nvSpPr>
        <p:spPr bwMode="auto">
          <a:xfrm>
            <a:off x="3671888" y="5681663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i="1">
                <a:latin typeface="Times New Roman" panose="02020603050405020304" pitchFamily="18" charset="0"/>
              </a:rPr>
              <a:t>x</a:t>
            </a:r>
            <a:endParaRPr lang="ru-RU" altLang="ru-RU" sz="2400" i="1">
              <a:latin typeface="Times New Roman" panose="02020603050405020304" pitchFamily="18" charset="0"/>
            </a:endParaRPr>
          </a:p>
        </p:txBody>
      </p:sp>
      <p:sp>
        <p:nvSpPr>
          <p:cNvPr id="55" name="Text Box 32"/>
          <p:cNvSpPr txBox="1">
            <a:spLocks noChangeArrowheads="1"/>
          </p:cNvSpPr>
          <p:nvPr/>
        </p:nvSpPr>
        <p:spPr bwMode="auto">
          <a:xfrm>
            <a:off x="3314700" y="4991100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+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56" name="Line 33"/>
          <p:cNvSpPr>
            <a:spLocks noChangeShapeType="1"/>
          </p:cNvSpPr>
          <p:nvPr/>
        </p:nvSpPr>
        <p:spPr bwMode="auto">
          <a:xfrm>
            <a:off x="419100" y="6527800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7" name="Text Box 34"/>
          <p:cNvSpPr txBox="1">
            <a:spLocks noChangeArrowheads="1"/>
          </p:cNvSpPr>
          <p:nvPr/>
        </p:nvSpPr>
        <p:spPr bwMode="auto">
          <a:xfrm>
            <a:off x="3671888" y="6473825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i="1">
                <a:latin typeface="Times New Roman" panose="02020603050405020304" pitchFamily="18" charset="0"/>
              </a:rPr>
              <a:t>x</a:t>
            </a:r>
            <a:endParaRPr lang="ru-RU" altLang="ru-RU" sz="2400" i="1">
              <a:latin typeface="Times New Roman" panose="02020603050405020304" pitchFamily="18" charset="0"/>
            </a:endParaRPr>
          </a:p>
        </p:txBody>
      </p:sp>
      <p:cxnSp>
        <p:nvCxnSpPr>
          <p:cNvPr id="58" name="AutoShape 70"/>
          <p:cNvCxnSpPr>
            <a:cxnSpLocks noChangeShapeType="1"/>
          </p:cNvCxnSpPr>
          <p:nvPr/>
        </p:nvCxnSpPr>
        <p:spPr bwMode="auto">
          <a:xfrm rot="5400000">
            <a:off x="1473200" y="5626100"/>
            <a:ext cx="25400" cy="127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</a:ln>
        </p:spPr>
      </p:cxnSp>
      <p:sp>
        <p:nvSpPr>
          <p:cNvPr id="60" name="Line 76"/>
          <p:cNvSpPr>
            <a:spLocks noChangeShapeType="1"/>
          </p:cNvSpPr>
          <p:nvPr/>
        </p:nvSpPr>
        <p:spPr bwMode="auto">
          <a:xfrm flipH="1">
            <a:off x="796925" y="4868863"/>
            <a:ext cx="26988" cy="206216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61" name="Text Box 79"/>
          <p:cNvSpPr txBox="1">
            <a:spLocks noChangeArrowheads="1"/>
          </p:cNvSpPr>
          <p:nvPr/>
        </p:nvSpPr>
        <p:spPr bwMode="auto">
          <a:xfrm>
            <a:off x="1409700" y="5749925"/>
            <a:ext cx="609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2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62" name="Text Box 95"/>
          <p:cNvSpPr txBox="1">
            <a:spLocks noChangeArrowheads="1"/>
          </p:cNvSpPr>
          <p:nvPr/>
        </p:nvSpPr>
        <p:spPr bwMode="auto">
          <a:xfrm>
            <a:off x="2354263" y="5751513"/>
            <a:ext cx="6096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5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63" name="Text Box 96"/>
          <p:cNvSpPr txBox="1">
            <a:spLocks noChangeArrowheads="1"/>
          </p:cNvSpPr>
          <p:nvPr/>
        </p:nvSpPr>
        <p:spPr bwMode="auto">
          <a:xfrm>
            <a:off x="2354263" y="6451600"/>
            <a:ext cx="609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5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64" name="Oval 78"/>
          <p:cNvSpPr>
            <a:spLocks noChangeArrowheads="1"/>
          </p:cNvSpPr>
          <p:nvPr/>
        </p:nvSpPr>
        <p:spPr bwMode="auto">
          <a:xfrm>
            <a:off x="738188" y="5641975"/>
            <a:ext cx="152400" cy="166688"/>
          </a:xfrm>
          <a:prstGeom prst="ellipse">
            <a:avLst/>
          </a:prstGeom>
          <a:solidFill>
            <a:srgbClr val="000000"/>
          </a:solidFill>
          <a:ln w="9525">
            <a:noFill/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65" name="Text Box 79"/>
          <p:cNvSpPr txBox="1">
            <a:spLocks noChangeArrowheads="1"/>
          </p:cNvSpPr>
          <p:nvPr/>
        </p:nvSpPr>
        <p:spPr bwMode="auto">
          <a:xfrm>
            <a:off x="446088" y="5702300"/>
            <a:ext cx="609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-3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66" name="Text Box 32"/>
          <p:cNvSpPr txBox="1">
            <a:spLocks noChangeArrowheads="1"/>
          </p:cNvSpPr>
          <p:nvPr/>
        </p:nvSpPr>
        <p:spPr bwMode="auto">
          <a:xfrm>
            <a:off x="1820863" y="5003800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>
                <a:solidFill>
                  <a:srgbClr val="FF0000"/>
                </a:solidFill>
              </a:rPr>
              <a:t>+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293688" y="5022850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>
                <a:solidFill>
                  <a:srgbClr val="FF0000"/>
                </a:solidFill>
              </a:rPr>
              <a:t>+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71" name="Text Box 95"/>
          <p:cNvSpPr txBox="1">
            <a:spLocks noChangeArrowheads="1"/>
          </p:cNvSpPr>
          <p:nvPr/>
        </p:nvSpPr>
        <p:spPr bwMode="auto">
          <a:xfrm>
            <a:off x="3063875" y="6440488"/>
            <a:ext cx="6096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6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72" name="Line 73"/>
          <p:cNvSpPr>
            <a:spLocks noChangeShapeType="1"/>
          </p:cNvSpPr>
          <p:nvPr/>
        </p:nvSpPr>
        <p:spPr bwMode="auto">
          <a:xfrm flipH="1">
            <a:off x="1119188" y="4868863"/>
            <a:ext cx="6350" cy="20066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3" name="Line 98"/>
          <p:cNvSpPr>
            <a:spLocks noChangeShapeType="1"/>
          </p:cNvSpPr>
          <p:nvPr/>
        </p:nvSpPr>
        <p:spPr bwMode="auto">
          <a:xfrm>
            <a:off x="1476375" y="4868863"/>
            <a:ext cx="12700" cy="198437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4" name="Oval 78"/>
          <p:cNvSpPr>
            <a:spLocks noChangeArrowheads="1"/>
          </p:cNvSpPr>
          <p:nvPr/>
        </p:nvSpPr>
        <p:spPr bwMode="auto">
          <a:xfrm>
            <a:off x="1409700" y="5613400"/>
            <a:ext cx="152400" cy="165100"/>
          </a:xfrm>
          <a:prstGeom prst="ellipse">
            <a:avLst/>
          </a:prstGeom>
          <a:solidFill>
            <a:srgbClr val="000000"/>
          </a:solidFill>
          <a:ln w="9525">
            <a:noFill/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5" name="Line 98"/>
          <p:cNvSpPr>
            <a:spLocks noChangeShapeType="1"/>
          </p:cNvSpPr>
          <p:nvPr/>
        </p:nvSpPr>
        <p:spPr bwMode="auto">
          <a:xfrm>
            <a:off x="2603500" y="4868863"/>
            <a:ext cx="19050" cy="2090737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6" name="Oval 21"/>
          <p:cNvSpPr>
            <a:spLocks noChangeArrowheads="1"/>
          </p:cNvSpPr>
          <p:nvPr/>
        </p:nvSpPr>
        <p:spPr bwMode="auto">
          <a:xfrm>
            <a:off x="2552700" y="5613400"/>
            <a:ext cx="152400" cy="1651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pPr>
              <a:defRPr/>
            </a:pPr>
            <a:endParaRPr lang="ru-RU" b="0">
              <a:latin typeface="Times New Roman" panose="02020603050405020304" pitchFamily="18" charset="0"/>
            </a:endParaRPr>
          </a:p>
        </p:txBody>
      </p:sp>
      <p:sp>
        <p:nvSpPr>
          <p:cNvPr id="77" name="Oval 97"/>
          <p:cNvSpPr>
            <a:spLocks noChangeArrowheads="1"/>
          </p:cNvSpPr>
          <p:nvPr/>
        </p:nvSpPr>
        <p:spPr bwMode="auto">
          <a:xfrm>
            <a:off x="2552700" y="6451600"/>
            <a:ext cx="152400" cy="165100"/>
          </a:xfrm>
          <a:prstGeom prst="ellipse">
            <a:avLst/>
          </a:prstGeom>
          <a:solidFill>
            <a:schemeClr val="tx2"/>
          </a:solidFill>
          <a:ln w="19050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8" name="Oval 77"/>
          <p:cNvSpPr>
            <a:spLocks noChangeArrowheads="1"/>
          </p:cNvSpPr>
          <p:nvPr/>
        </p:nvSpPr>
        <p:spPr bwMode="auto">
          <a:xfrm>
            <a:off x="3086100" y="5594350"/>
            <a:ext cx="152400" cy="1651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9" name="Oval 77"/>
          <p:cNvSpPr>
            <a:spLocks noChangeArrowheads="1"/>
          </p:cNvSpPr>
          <p:nvPr/>
        </p:nvSpPr>
        <p:spPr bwMode="auto">
          <a:xfrm>
            <a:off x="3116263" y="6440488"/>
            <a:ext cx="152400" cy="1651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80" name="Oval 77"/>
          <p:cNvSpPr>
            <a:spLocks noChangeArrowheads="1"/>
          </p:cNvSpPr>
          <p:nvPr/>
        </p:nvSpPr>
        <p:spPr bwMode="auto">
          <a:xfrm>
            <a:off x="1046163" y="6423025"/>
            <a:ext cx="152400" cy="165100"/>
          </a:xfrm>
          <a:prstGeom prst="ellipse">
            <a:avLst/>
          </a:prstGeom>
          <a:solidFill>
            <a:schemeClr val="tx2"/>
          </a:solidFill>
          <a:ln w="2857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81" name="Text Box 95"/>
          <p:cNvSpPr txBox="1">
            <a:spLocks noChangeArrowheads="1"/>
          </p:cNvSpPr>
          <p:nvPr/>
        </p:nvSpPr>
        <p:spPr bwMode="auto">
          <a:xfrm>
            <a:off x="3101975" y="5749925"/>
            <a:ext cx="609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6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59" name="Rectangle 75"/>
          <p:cNvSpPr>
            <a:spLocks noChangeArrowheads="1"/>
          </p:cNvSpPr>
          <p:nvPr/>
        </p:nvSpPr>
        <p:spPr bwMode="auto">
          <a:xfrm>
            <a:off x="1116013" y="4868863"/>
            <a:ext cx="373062" cy="2019300"/>
          </a:xfrm>
          <a:prstGeom prst="rect">
            <a:avLst/>
          </a:prstGeom>
          <a:solidFill>
            <a:srgbClr val="FF0000">
              <a:alpha val="1215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68" name="Text Box 32"/>
          <p:cNvSpPr txBox="1">
            <a:spLocks noChangeArrowheads="1"/>
          </p:cNvSpPr>
          <p:nvPr/>
        </p:nvSpPr>
        <p:spPr bwMode="auto">
          <a:xfrm>
            <a:off x="2651125" y="5030788"/>
            <a:ext cx="452438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69" name="Text Box 32"/>
          <p:cNvSpPr txBox="1">
            <a:spLocks noChangeArrowheads="1"/>
          </p:cNvSpPr>
          <p:nvPr/>
        </p:nvSpPr>
        <p:spPr bwMode="auto">
          <a:xfrm>
            <a:off x="1136650" y="4978400"/>
            <a:ext cx="3952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70" name="Text Box 79"/>
          <p:cNvSpPr txBox="1">
            <a:spLocks noChangeArrowheads="1"/>
          </p:cNvSpPr>
          <p:nvPr/>
        </p:nvSpPr>
        <p:spPr bwMode="auto">
          <a:xfrm>
            <a:off x="830263" y="6424613"/>
            <a:ext cx="2635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0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9" grpId="0" animBg="1"/>
      <p:bldP spid="52" grpId="0" animBg="1"/>
      <p:bldP spid="47" grpId="0" animBg="1"/>
      <p:bldP spid="48" grpId="0" animBg="1"/>
      <p:bldP spid="50" grpId="0" animBg="1"/>
      <p:bldP spid="51" grpId="0" animBg="1"/>
      <p:bldP spid="53" grpId="0" animBg="1"/>
      <p:bldP spid="54" grpId="0"/>
      <p:bldP spid="55" grpId="0"/>
      <p:bldP spid="56" grpId="0" animBg="1"/>
      <p:bldP spid="57" grpId="0"/>
      <p:bldP spid="60" grpId="0" animBg="1"/>
      <p:bldP spid="61" grpId="0"/>
      <p:bldP spid="62" grpId="0"/>
      <p:bldP spid="63" grpId="0"/>
      <p:bldP spid="64" grpId="0" animBg="1"/>
      <p:bldP spid="65" grpId="0"/>
      <p:bldP spid="66" grpId="0"/>
      <p:bldP spid="67" grpId="0"/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59" grpId="0" animBg="1"/>
      <p:bldP spid="68" grpId="0"/>
      <p:bldP spid="69" grpId="0"/>
      <p:bldP spid="7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>
            <a:spLocks noChangeArrowheads="1"/>
          </p:cNvSpPr>
          <p:nvPr/>
        </p:nvSpPr>
        <p:spPr bwMode="auto">
          <a:xfrm>
            <a:off x="5973763" y="2232025"/>
            <a:ext cx="331787" cy="2268538"/>
          </a:xfrm>
          <a:prstGeom prst="rect">
            <a:avLst/>
          </a:prstGeom>
          <a:solidFill>
            <a:srgbClr val="FF0000">
              <a:alpha val="1215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66" name="Rectangle 99"/>
          <p:cNvSpPr>
            <a:spLocks noChangeArrowheads="1"/>
          </p:cNvSpPr>
          <p:nvPr/>
        </p:nvSpPr>
        <p:spPr bwMode="auto">
          <a:xfrm>
            <a:off x="5649913" y="2232025"/>
            <a:ext cx="323850" cy="2268538"/>
          </a:xfrm>
          <a:prstGeom prst="rect">
            <a:avLst/>
          </a:prstGeom>
          <a:solidFill>
            <a:srgbClr val="FFFF00">
              <a:alpha val="54117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64" name="Rectangle 75"/>
          <p:cNvSpPr>
            <a:spLocks noChangeArrowheads="1"/>
          </p:cNvSpPr>
          <p:nvPr/>
        </p:nvSpPr>
        <p:spPr bwMode="auto">
          <a:xfrm>
            <a:off x="7448550" y="2232025"/>
            <a:ext cx="590550" cy="2287588"/>
          </a:xfrm>
          <a:prstGeom prst="rect">
            <a:avLst/>
          </a:prstGeom>
          <a:solidFill>
            <a:srgbClr val="00FF00">
              <a:alpha val="38039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8674" name="Object 4"/>
          <p:cNvGraphicFramePr>
            <a:graphicFrameLocks noGrp="1" noChangeAspect="1"/>
          </p:cNvGraphicFramePr>
          <p:nvPr>
            <p:ph/>
          </p:nvPr>
        </p:nvGraphicFramePr>
        <p:xfrm>
          <a:off x="4143372" y="642918"/>
          <a:ext cx="3455988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1" name="Формула" r:id="rId1" imgW="35966400" imgH="10058400" progId="Equation.3">
                  <p:embed/>
                </p:oleObj>
              </mc:Choice>
              <mc:Fallback>
                <p:oleObj name="Формула" r:id="rId1" imgW="35966400" imgH="10058400" progId="Equation.3">
                  <p:embed/>
                  <p:pic>
                    <p:nvPicPr>
                      <p:cNvPr id="0" name="Object 4"/>
                      <p:cNvPicPr>
                        <a:picLocks noGrp="1"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143372" y="642918"/>
                        <a:ext cx="3455988" cy="9667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Объект 4"/>
          <p:cNvGraphicFramePr>
            <a:graphicFrameLocks noChangeAspect="1"/>
          </p:cNvGraphicFramePr>
          <p:nvPr/>
        </p:nvGraphicFramePr>
        <p:xfrm>
          <a:off x="1500166" y="1285860"/>
          <a:ext cx="2447925" cy="114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Формула" r:id="rId3" imgW="28651200" imgH="12192000" progId="Equation.3">
                  <p:embed/>
                </p:oleObj>
              </mc:Choice>
              <mc:Fallback>
                <p:oleObj name="Формула" r:id="rId3" imgW="28651200" imgH="12192000" progId="Equation.3">
                  <p:embed/>
                  <p:pic>
                    <p:nvPicPr>
                      <p:cNvPr id="0" name="Объект 4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0166" y="1285860"/>
                        <a:ext cx="2447925" cy="114618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714348" y="2714620"/>
          <a:ext cx="3590925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Формула" r:id="rId5" imgW="48463200" imgH="21336000" progId="Equation.3">
                  <p:embed/>
                </p:oleObj>
              </mc:Choice>
              <mc:Fallback>
                <p:oleObj name="Формула" r:id="rId5" imgW="48463200" imgH="21336000" progId="Equation.3">
                  <p:embed/>
                  <p:pic>
                    <p:nvPicPr>
                      <p:cNvPr id="0" name="Объект 1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4348" y="2714620"/>
                        <a:ext cx="3590925" cy="15795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413250" y="4625975"/>
          <a:ext cx="2606675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Формула" r:id="rId7" imgW="35052000" imgH="28041600" progId="Equation.3">
                  <p:embed/>
                </p:oleObj>
              </mc:Choice>
              <mc:Fallback>
                <p:oleObj name="Формула" r:id="rId7" imgW="35052000" imgH="28041600" progId="Equation.3">
                  <p:embed/>
                  <p:pic>
                    <p:nvPicPr>
                      <p:cNvPr id="0" name="Объект 8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13250" y="4625975"/>
                        <a:ext cx="2606675" cy="20828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Группа 22"/>
          <p:cNvGrpSpPr/>
          <p:nvPr/>
        </p:nvGrpSpPr>
        <p:grpSpPr bwMode="auto">
          <a:xfrm>
            <a:off x="982663" y="3856038"/>
            <a:ext cx="3517900" cy="1166812"/>
            <a:chOff x="983270" y="3856145"/>
            <a:chExt cx="4261652" cy="1166346"/>
          </a:xfrm>
        </p:grpSpPr>
        <p:sp>
          <p:nvSpPr>
            <p:cNvPr id="25645" name="TextBox 12"/>
            <p:cNvSpPr txBox="1">
              <a:spLocks noChangeArrowheads="1"/>
            </p:cNvSpPr>
            <p:nvPr/>
          </p:nvSpPr>
          <p:spPr bwMode="auto">
            <a:xfrm>
              <a:off x="983270" y="4653275"/>
              <a:ext cx="1556547" cy="369216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ru-RU" altLang="ru-RU" i="1"/>
            </a:p>
          </p:txBody>
        </p:sp>
        <p:grpSp>
          <p:nvGrpSpPr>
            <p:cNvPr id="4" name="Группа 16"/>
            <p:cNvGrpSpPr/>
            <p:nvPr/>
          </p:nvGrpSpPr>
          <p:grpSpPr bwMode="auto">
            <a:xfrm>
              <a:off x="1761544" y="3856145"/>
              <a:ext cx="3483378" cy="796991"/>
              <a:chOff x="1761544" y="3856145"/>
              <a:chExt cx="3483378" cy="796991"/>
            </a:xfrm>
          </p:grpSpPr>
          <p:sp>
            <p:nvSpPr>
              <p:cNvPr id="25647" name="TextBox 19"/>
              <p:cNvSpPr txBox="1">
                <a:spLocks noChangeArrowheads="1"/>
              </p:cNvSpPr>
              <p:nvPr/>
            </p:nvSpPr>
            <p:spPr bwMode="auto">
              <a:xfrm>
                <a:off x="2627541" y="3856145"/>
                <a:ext cx="2617381" cy="644169"/>
              </a:xfrm>
              <a:prstGeom prst="rect">
                <a:avLst/>
              </a:prstGeom>
              <a:solidFill>
                <a:srgbClr val="FF66FF"/>
              </a:solidFill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endParaRPr lang="ru-RU" altLang="ru-RU" i="1"/>
              </a:p>
            </p:txBody>
          </p:sp>
          <p:cxnSp>
            <p:nvCxnSpPr>
              <p:cNvPr id="25648" name="Прямая со стрелкой 10"/>
              <p:cNvCxnSpPr>
                <a:cxnSpLocks noChangeShapeType="1"/>
                <a:stCxn id="25645" idx="0"/>
              </p:cNvCxnSpPr>
              <p:nvPr/>
            </p:nvCxnSpPr>
            <p:spPr bwMode="auto">
              <a:xfrm flipV="1">
                <a:off x="1761544" y="4193521"/>
                <a:ext cx="865996" cy="459615"/>
              </a:xfrm>
              <a:prstGeom prst="straightConnector1">
                <a:avLst/>
              </a:prstGeom>
              <a:noFill/>
              <a:ln w="25400" algn="ctr">
                <a:solidFill>
                  <a:srgbClr val="000000"/>
                </a:solidFill>
                <a:round/>
                <a:tailEnd type="arrow" w="med" len="med"/>
              </a:ln>
            </p:spPr>
          </p:cxnSp>
          <p:sp>
            <p:nvSpPr>
              <p:cNvPr id="25649" name="TextBox 14"/>
              <p:cNvSpPr txBox="1">
                <a:spLocks noChangeArrowheads="1"/>
              </p:cNvSpPr>
              <p:nvPr/>
            </p:nvSpPr>
            <p:spPr bwMode="auto">
              <a:xfrm>
                <a:off x="2642821" y="3947393"/>
                <a:ext cx="1368078" cy="46167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ru-RU" sz="2000" b="0"/>
                  <a:t>D&lt;</a:t>
                </a:r>
                <a:r>
                  <a:rPr lang="en-US" altLang="ru-RU" sz="2400" b="0">
                    <a:latin typeface="Times New Roman" panose="02020603050405020304" pitchFamily="18" charset="0"/>
                  </a:rPr>
                  <a:t>0</a:t>
                </a:r>
                <a:r>
                  <a:rPr lang="ru-RU" altLang="ru-RU" sz="2000" b="0">
                    <a:latin typeface="Times New Roman" panose="02020603050405020304" pitchFamily="18" charset="0"/>
                  </a:rPr>
                  <a:t>,</a:t>
                </a:r>
                <a:endParaRPr lang="ru-RU" altLang="ru-RU" sz="2000" b="0">
                  <a:latin typeface="Times New Roman" panose="02020603050405020304" pitchFamily="18" charset="0"/>
                </a:endParaRPr>
              </a:p>
            </p:txBody>
          </p:sp>
          <p:graphicFrame>
            <p:nvGraphicFramePr>
              <p:cNvPr id="25650" name="Объект 15"/>
              <p:cNvGraphicFramePr>
                <a:graphicFrameLocks noChangeAspect="1"/>
              </p:cNvGraphicFramePr>
              <p:nvPr/>
            </p:nvGraphicFramePr>
            <p:xfrm>
              <a:off x="3674493" y="4033217"/>
              <a:ext cx="1461815" cy="3206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85" name="Формула" r:id="rId9" imgW="22250400" imgH="4876800" progId="Equation.3">
                      <p:embed/>
                    </p:oleObj>
                  </mc:Choice>
                  <mc:Fallback>
                    <p:oleObj name="Формула" r:id="rId9" imgW="22250400" imgH="4876800" progId="Equation.3">
                      <p:embed/>
                      <p:pic>
                        <p:nvPicPr>
                          <p:cNvPr id="0" name="Объект 1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3674493" y="4033217"/>
                            <a:ext cx="1461815" cy="320607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2285984" y="0"/>
            <a:ext cx="4545013" cy="8493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l" eaLnBrk="1" hangingPunct="1">
              <a:defRPr/>
            </a:pPr>
            <a:r>
              <a:rPr lang="ru-RU" sz="1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Для тех, кто боится «модулей» - </a:t>
            </a:r>
            <a:endParaRPr lang="ru-RU" sz="1800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  <a:p>
            <a:pPr algn="l" eaLnBrk="1" hangingPunct="1">
              <a:defRPr/>
            </a:pPr>
            <a:r>
              <a:rPr lang="ru-RU" sz="1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2 способ</a:t>
            </a:r>
            <a:r>
              <a:rPr 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:</a:t>
            </a:r>
            <a:endParaRPr lang="ru-RU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65" name="Line 98"/>
          <p:cNvSpPr>
            <a:spLocks noChangeShapeType="1"/>
          </p:cNvSpPr>
          <p:nvPr/>
        </p:nvSpPr>
        <p:spPr bwMode="auto">
          <a:xfrm>
            <a:off x="8023225" y="2232025"/>
            <a:ext cx="15875" cy="228758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5197475" y="3897313"/>
            <a:ext cx="2820988" cy="247650"/>
          </a:xfrm>
          <a:prstGeom prst="rect">
            <a:avLst/>
          </a:prstGeom>
          <a:solidFill>
            <a:srgbClr val="00CCFF">
              <a:alpha val="52156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68" name="Rectangle 94"/>
          <p:cNvSpPr>
            <a:spLocks noChangeArrowheads="1"/>
          </p:cNvSpPr>
          <p:nvPr/>
        </p:nvSpPr>
        <p:spPr bwMode="auto">
          <a:xfrm>
            <a:off x="7429500" y="3060700"/>
            <a:ext cx="609600" cy="239713"/>
          </a:xfrm>
          <a:prstGeom prst="rect">
            <a:avLst/>
          </a:prstGeom>
          <a:solidFill>
            <a:schemeClr val="folHlink">
              <a:alpha val="5098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69" name="Rectangle 18"/>
          <p:cNvSpPr>
            <a:spLocks noChangeArrowheads="1"/>
          </p:cNvSpPr>
          <p:nvPr/>
        </p:nvSpPr>
        <p:spPr bwMode="auto">
          <a:xfrm>
            <a:off x="5622925" y="3094038"/>
            <a:ext cx="700088" cy="228600"/>
          </a:xfrm>
          <a:prstGeom prst="rect">
            <a:avLst/>
          </a:prstGeom>
          <a:solidFill>
            <a:schemeClr val="folHlink">
              <a:alpha val="50195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70" name="Line 19"/>
          <p:cNvSpPr>
            <a:spLocks noChangeShapeType="1"/>
          </p:cNvSpPr>
          <p:nvPr/>
        </p:nvSpPr>
        <p:spPr bwMode="auto">
          <a:xfrm>
            <a:off x="5245100" y="3287713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" name="Text Box 20"/>
          <p:cNvSpPr txBox="1">
            <a:spLocks noChangeArrowheads="1"/>
          </p:cNvSpPr>
          <p:nvPr/>
        </p:nvSpPr>
        <p:spPr bwMode="auto">
          <a:xfrm>
            <a:off x="8497888" y="3279775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i="1">
                <a:latin typeface="Times New Roman" panose="02020603050405020304" pitchFamily="18" charset="0"/>
              </a:rPr>
              <a:t>x</a:t>
            </a:r>
            <a:endParaRPr lang="ru-RU" altLang="ru-RU" sz="2400" i="1">
              <a:latin typeface="Times New Roman" panose="02020603050405020304" pitchFamily="18" charset="0"/>
            </a:endParaRPr>
          </a:p>
        </p:txBody>
      </p:sp>
      <p:sp>
        <p:nvSpPr>
          <p:cNvPr id="72" name="Text Box 32"/>
          <p:cNvSpPr txBox="1">
            <a:spLocks noChangeArrowheads="1"/>
          </p:cNvSpPr>
          <p:nvPr/>
        </p:nvSpPr>
        <p:spPr bwMode="auto">
          <a:xfrm>
            <a:off x="8140700" y="2589213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73" name="Line 33"/>
          <p:cNvSpPr>
            <a:spLocks noChangeShapeType="1"/>
          </p:cNvSpPr>
          <p:nvPr/>
        </p:nvSpPr>
        <p:spPr bwMode="auto">
          <a:xfrm>
            <a:off x="5245100" y="4125913"/>
            <a:ext cx="3429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8497888" y="4071938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i="1">
                <a:latin typeface="Times New Roman" panose="02020603050405020304" pitchFamily="18" charset="0"/>
              </a:rPr>
              <a:t>x</a:t>
            </a:r>
            <a:endParaRPr lang="ru-RU" altLang="ru-RU" sz="2400" i="1">
              <a:latin typeface="Times New Roman" panose="02020603050405020304" pitchFamily="18" charset="0"/>
            </a:endParaRPr>
          </a:p>
        </p:txBody>
      </p:sp>
      <p:cxnSp>
        <p:nvCxnSpPr>
          <p:cNvPr id="75" name="AutoShape 70"/>
          <p:cNvCxnSpPr>
            <a:cxnSpLocks noChangeShapeType="1"/>
          </p:cNvCxnSpPr>
          <p:nvPr/>
        </p:nvCxnSpPr>
        <p:spPr bwMode="auto">
          <a:xfrm rot="5400000">
            <a:off x="6299200" y="3224213"/>
            <a:ext cx="25400" cy="127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</a:ln>
        </p:spPr>
      </p:cxnSp>
      <p:sp>
        <p:nvSpPr>
          <p:cNvPr id="77" name="Line 76"/>
          <p:cNvSpPr>
            <a:spLocks noChangeShapeType="1"/>
          </p:cNvSpPr>
          <p:nvPr/>
        </p:nvSpPr>
        <p:spPr bwMode="auto">
          <a:xfrm>
            <a:off x="5622925" y="2232025"/>
            <a:ext cx="0" cy="226853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78" name="Text Box 79"/>
          <p:cNvSpPr txBox="1">
            <a:spLocks noChangeArrowheads="1"/>
          </p:cNvSpPr>
          <p:nvPr/>
        </p:nvSpPr>
        <p:spPr bwMode="auto">
          <a:xfrm>
            <a:off x="6235700" y="3348038"/>
            <a:ext cx="6096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2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79" name="Text Box 95"/>
          <p:cNvSpPr txBox="1">
            <a:spLocks noChangeArrowheads="1"/>
          </p:cNvSpPr>
          <p:nvPr/>
        </p:nvSpPr>
        <p:spPr bwMode="auto">
          <a:xfrm>
            <a:off x="7180263" y="3349625"/>
            <a:ext cx="609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5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80" name="Text Box 96"/>
          <p:cNvSpPr txBox="1">
            <a:spLocks noChangeArrowheads="1"/>
          </p:cNvSpPr>
          <p:nvPr/>
        </p:nvSpPr>
        <p:spPr bwMode="auto">
          <a:xfrm>
            <a:off x="7180263" y="4049713"/>
            <a:ext cx="6096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5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81" name="Oval 78"/>
          <p:cNvSpPr>
            <a:spLocks noChangeArrowheads="1"/>
          </p:cNvSpPr>
          <p:nvPr/>
        </p:nvSpPr>
        <p:spPr bwMode="auto">
          <a:xfrm>
            <a:off x="5543550" y="3203575"/>
            <a:ext cx="144463" cy="1444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82" name="Text Box 79"/>
          <p:cNvSpPr txBox="1">
            <a:spLocks noChangeArrowheads="1"/>
          </p:cNvSpPr>
          <p:nvPr/>
        </p:nvSpPr>
        <p:spPr bwMode="auto">
          <a:xfrm>
            <a:off x="5272088" y="3300413"/>
            <a:ext cx="6096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-3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83" name="Text Box 32"/>
          <p:cNvSpPr txBox="1">
            <a:spLocks noChangeArrowheads="1"/>
          </p:cNvSpPr>
          <p:nvPr/>
        </p:nvSpPr>
        <p:spPr bwMode="auto">
          <a:xfrm>
            <a:off x="6646863" y="2601913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>
                <a:solidFill>
                  <a:srgbClr val="FF0000"/>
                </a:solidFill>
              </a:rPr>
              <a:t>+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84" name="Text Box 32"/>
          <p:cNvSpPr txBox="1">
            <a:spLocks noChangeArrowheads="1"/>
          </p:cNvSpPr>
          <p:nvPr/>
        </p:nvSpPr>
        <p:spPr bwMode="auto">
          <a:xfrm>
            <a:off x="5119688" y="2620963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3600">
                <a:solidFill>
                  <a:srgbClr val="FF0000"/>
                </a:solidFill>
              </a:rPr>
              <a:t>+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85" name="Text Box 32"/>
          <p:cNvSpPr txBox="1">
            <a:spLocks noChangeArrowheads="1"/>
          </p:cNvSpPr>
          <p:nvPr/>
        </p:nvSpPr>
        <p:spPr bwMode="auto">
          <a:xfrm>
            <a:off x="7635875" y="2598738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86" name="Text Box 32"/>
          <p:cNvSpPr txBox="1">
            <a:spLocks noChangeArrowheads="1"/>
          </p:cNvSpPr>
          <p:nvPr/>
        </p:nvSpPr>
        <p:spPr bwMode="auto">
          <a:xfrm>
            <a:off x="5905500" y="2576513"/>
            <a:ext cx="4572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FF0000"/>
                </a:solidFill>
              </a:rPr>
              <a:t>-</a:t>
            </a:r>
            <a:endParaRPr lang="ru-RU" altLang="ru-RU" sz="3600">
              <a:solidFill>
                <a:srgbClr val="FF0000"/>
              </a:solidFill>
            </a:endParaRPr>
          </a:p>
        </p:txBody>
      </p:sp>
      <p:sp>
        <p:nvSpPr>
          <p:cNvPr id="87" name="Text Box 79"/>
          <p:cNvSpPr txBox="1">
            <a:spLocks noChangeArrowheads="1"/>
          </p:cNvSpPr>
          <p:nvPr/>
        </p:nvSpPr>
        <p:spPr bwMode="auto">
          <a:xfrm>
            <a:off x="5657850" y="4022725"/>
            <a:ext cx="2635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0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88" name="Text Box 95"/>
          <p:cNvSpPr txBox="1">
            <a:spLocks noChangeArrowheads="1"/>
          </p:cNvSpPr>
          <p:nvPr/>
        </p:nvSpPr>
        <p:spPr bwMode="auto">
          <a:xfrm>
            <a:off x="7889875" y="4038600"/>
            <a:ext cx="609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6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sp>
        <p:nvSpPr>
          <p:cNvPr id="89" name="Line 73"/>
          <p:cNvSpPr>
            <a:spLocks noChangeShapeType="1"/>
          </p:cNvSpPr>
          <p:nvPr/>
        </p:nvSpPr>
        <p:spPr bwMode="auto">
          <a:xfrm flipH="1">
            <a:off x="5945188" y="2232025"/>
            <a:ext cx="6350" cy="224948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90" name="Line 98"/>
          <p:cNvSpPr>
            <a:spLocks noChangeShapeType="1"/>
          </p:cNvSpPr>
          <p:nvPr/>
        </p:nvSpPr>
        <p:spPr bwMode="auto">
          <a:xfrm>
            <a:off x="6318250" y="2232025"/>
            <a:ext cx="0" cy="226853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91" name="Oval 78"/>
          <p:cNvSpPr>
            <a:spLocks noChangeArrowheads="1"/>
          </p:cNvSpPr>
          <p:nvPr/>
        </p:nvSpPr>
        <p:spPr bwMode="auto">
          <a:xfrm>
            <a:off x="6235700" y="3211513"/>
            <a:ext cx="144463" cy="144462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92" name="Line 98"/>
          <p:cNvSpPr>
            <a:spLocks noChangeShapeType="1"/>
          </p:cNvSpPr>
          <p:nvPr/>
        </p:nvSpPr>
        <p:spPr bwMode="auto">
          <a:xfrm flipH="1">
            <a:off x="7448550" y="2232025"/>
            <a:ext cx="3175" cy="226853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93" name="Oval 21"/>
          <p:cNvSpPr>
            <a:spLocks noChangeArrowheads="1"/>
          </p:cNvSpPr>
          <p:nvPr/>
        </p:nvSpPr>
        <p:spPr bwMode="auto">
          <a:xfrm>
            <a:off x="7378700" y="3211513"/>
            <a:ext cx="144463" cy="14446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pPr>
              <a:defRPr/>
            </a:pPr>
            <a:endParaRPr lang="ru-RU" b="0">
              <a:latin typeface="Times New Roman" panose="02020603050405020304" pitchFamily="18" charset="0"/>
            </a:endParaRPr>
          </a:p>
        </p:txBody>
      </p:sp>
      <p:sp>
        <p:nvSpPr>
          <p:cNvPr id="94" name="Oval 97"/>
          <p:cNvSpPr>
            <a:spLocks noChangeArrowheads="1"/>
          </p:cNvSpPr>
          <p:nvPr/>
        </p:nvSpPr>
        <p:spPr bwMode="auto">
          <a:xfrm>
            <a:off x="7378700" y="404971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95" name="Oval 77"/>
          <p:cNvSpPr>
            <a:spLocks noChangeArrowheads="1"/>
          </p:cNvSpPr>
          <p:nvPr/>
        </p:nvSpPr>
        <p:spPr bwMode="auto">
          <a:xfrm>
            <a:off x="7912100" y="3192463"/>
            <a:ext cx="144463" cy="144462"/>
          </a:xfrm>
          <a:prstGeom prst="ellipse">
            <a:avLst/>
          </a:prstGeom>
          <a:solidFill>
            <a:schemeClr val="tx2"/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96" name="Oval 77"/>
          <p:cNvSpPr>
            <a:spLocks noChangeArrowheads="1"/>
          </p:cNvSpPr>
          <p:nvPr/>
        </p:nvSpPr>
        <p:spPr bwMode="auto">
          <a:xfrm>
            <a:off x="7942263" y="4038600"/>
            <a:ext cx="144462" cy="144463"/>
          </a:xfrm>
          <a:prstGeom prst="ellipse">
            <a:avLst/>
          </a:prstGeom>
          <a:solidFill>
            <a:schemeClr val="tx2"/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97" name="Oval 77"/>
          <p:cNvSpPr>
            <a:spLocks noChangeArrowheads="1"/>
          </p:cNvSpPr>
          <p:nvPr/>
        </p:nvSpPr>
        <p:spPr bwMode="auto">
          <a:xfrm>
            <a:off x="5872163" y="4021138"/>
            <a:ext cx="144462" cy="144462"/>
          </a:xfrm>
          <a:prstGeom prst="ellipse">
            <a:avLst/>
          </a:prstGeom>
          <a:solidFill>
            <a:schemeClr val="tx2"/>
          </a:solidFill>
          <a:ln w="9525">
            <a:solidFill>
              <a:srgbClr val="000000"/>
            </a:solidFill>
            <a:round/>
          </a:ln>
        </p:spPr>
        <p:txBody>
          <a:bodyPr wrap="none" anchor="ctr"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98" name="Text Box 95"/>
          <p:cNvSpPr txBox="1">
            <a:spLocks noChangeArrowheads="1"/>
          </p:cNvSpPr>
          <p:nvPr/>
        </p:nvSpPr>
        <p:spPr bwMode="auto">
          <a:xfrm>
            <a:off x="7927975" y="3348038"/>
            <a:ext cx="6096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>
                <a:latin typeface="Times New Roman" panose="02020603050405020304" pitchFamily="18" charset="0"/>
              </a:rPr>
              <a:t>6</a:t>
            </a:r>
            <a:endParaRPr lang="ru-RU" altLang="ru-RU" sz="2800">
              <a:latin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-41275" y="4568825"/>
          <a:ext cx="4327525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Формула" r:id="rId11" imgW="53644800" imgH="26822400" progId="Equation.3">
                  <p:embed/>
                </p:oleObj>
              </mc:Choice>
              <mc:Fallback>
                <p:oleObj name="Формула" r:id="rId11" imgW="53644800" imgH="26822400" progId="Equation.3">
                  <p:embed/>
                  <p:pic>
                    <p:nvPicPr>
                      <p:cNvPr id="0" name="Объект 6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-41275" y="4568825"/>
                        <a:ext cx="4327525" cy="19558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5846763" y="5949950"/>
          <a:ext cx="31115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Формула" r:id="rId13" imgW="43281600" imgH="5181600" progId="Equation.3">
                  <p:embed/>
                </p:oleObj>
              </mc:Choice>
              <mc:Fallback>
                <p:oleObj name="Формула" r:id="rId13" imgW="43281600" imgH="5181600" progId="Equation.3">
                  <p:embed/>
                  <p:pic>
                    <p:nvPicPr>
                      <p:cNvPr id="0" name="Объект 25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846763" y="5949950"/>
                        <a:ext cx="3111500" cy="4048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4762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66" grpId="0" animBg="1"/>
      <p:bldP spid="64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 animBg="1"/>
      <p:bldP spid="74" grpId="0"/>
      <p:bldP spid="77" grpId="0" animBg="1"/>
      <p:bldP spid="78" grpId="0"/>
      <p:bldP spid="79" grpId="0"/>
      <p:bldP spid="80" grpId="0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42" name="Text Box 70"/>
          <p:cNvSpPr txBox="1">
            <a:spLocks noChangeArrowheads="1"/>
          </p:cNvSpPr>
          <p:nvPr/>
        </p:nvSpPr>
        <p:spPr bwMode="auto">
          <a:xfrm>
            <a:off x="1403350" y="122238"/>
            <a:ext cx="6780213" cy="584200"/>
          </a:xfrm>
          <a:prstGeom prst="rect">
            <a:avLst/>
          </a:prstGeom>
          <a:gradFill rotWithShape="1">
            <a:gsLst>
              <a:gs pos="0">
                <a:srgbClr val="CCFF33"/>
              </a:gs>
              <a:gs pos="50000">
                <a:srgbClr val="FFDBB7"/>
              </a:gs>
              <a:gs pos="100000">
                <a:srgbClr val="CCFF33"/>
              </a:gs>
            </a:gsLst>
            <a:lin ang="2700000" scaled="1"/>
          </a:gradFill>
          <a:ln w="476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1pPr>
            <a:lvl2pPr marL="742950" indent="-28575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2pPr>
            <a:lvl3pPr marL="1143000" indent="-22860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3pPr>
            <a:lvl4pPr marL="1600200" indent="-22860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4pPr>
            <a:lvl5pPr marL="2057400" indent="-228600"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Georgia" panose="02040502050405020303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</a:rPr>
              <a:t>На память…</a:t>
            </a:r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2" name="Group 113"/>
          <p:cNvGrpSpPr/>
          <p:nvPr/>
        </p:nvGrpSpPr>
        <p:grpSpPr bwMode="auto">
          <a:xfrm>
            <a:off x="357158" y="838200"/>
            <a:ext cx="8678892" cy="5870575"/>
            <a:chOff x="-144" y="528"/>
            <a:chExt cx="5836" cy="3698"/>
          </a:xfrm>
        </p:grpSpPr>
        <p:grpSp>
          <p:nvGrpSpPr>
            <p:cNvPr id="3" name="Group 111"/>
            <p:cNvGrpSpPr/>
            <p:nvPr/>
          </p:nvGrpSpPr>
          <p:grpSpPr bwMode="auto">
            <a:xfrm>
              <a:off x="-144" y="528"/>
              <a:ext cx="5760" cy="3456"/>
              <a:chOff x="0" y="864"/>
              <a:chExt cx="5760" cy="3456"/>
            </a:xfrm>
          </p:grpSpPr>
          <p:grpSp>
            <p:nvGrpSpPr>
              <p:cNvPr id="4" name="Group 91"/>
              <p:cNvGrpSpPr/>
              <p:nvPr/>
            </p:nvGrpSpPr>
            <p:grpSpPr bwMode="auto">
              <a:xfrm>
                <a:off x="192" y="864"/>
                <a:ext cx="5568" cy="3456"/>
                <a:chOff x="336" y="1056"/>
                <a:chExt cx="5184" cy="3612"/>
              </a:xfrm>
            </p:grpSpPr>
            <p:sp>
              <p:nvSpPr>
                <p:cNvPr id="26648" name="Rectangle 79"/>
                <p:cNvSpPr>
                  <a:spLocks noChangeArrowheads="1"/>
                </p:cNvSpPr>
                <p:nvPr/>
              </p:nvSpPr>
              <p:spPr bwMode="auto">
                <a:xfrm>
                  <a:off x="2928" y="37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49" name="Rectangle 78"/>
                <p:cNvSpPr>
                  <a:spLocks noChangeArrowheads="1"/>
                </p:cNvSpPr>
                <p:nvPr/>
              </p:nvSpPr>
              <p:spPr bwMode="auto">
                <a:xfrm>
                  <a:off x="336" y="37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0" name="Rectangle 77"/>
                <p:cNvSpPr>
                  <a:spLocks noChangeArrowheads="1"/>
                </p:cNvSpPr>
                <p:nvPr/>
              </p:nvSpPr>
              <p:spPr bwMode="auto">
                <a:xfrm>
                  <a:off x="2928" y="28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1" name="Rectangle 76"/>
                <p:cNvSpPr>
                  <a:spLocks noChangeArrowheads="1"/>
                </p:cNvSpPr>
                <p:nvPr/>
              </p:nvSpPr>
              <p:spPr bwMode="auto">
                <a:xfrm>
                  <a:off x="336" y="28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2" name="Rectangle 75"/>
                <p:cNvSpPr>
                  <a:spLocks noChangeArrowheads="1"/>
                </p:cNvSpPr>
                <p:nvPr/>
              </p:nvSpPr>
              <p:spPr bwMode="auto">
                <a:xfrm>
                  <a:off x="2928" y="19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3" name="Rectangle 74"/>
                <p:cNvSpPr>
                  <a:spLocks noChangeArrowheads="1"/>
                </p:cNvSpPr>
                <p:nvPr/>
              </p:nvSpPr>
              <p:spPr bwMode="auto">
                <a:xfrm>
                  <a:off x="336" y="1968"/>
                  <a:ext cx="2592" cy="90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4" name="Rectangle 73"/>
                <p:cNvSpPr>
                  <a:spLocks noChangeArrowheads="1"/>
                </p:cNvSpPr>
                <p:nvPr/>
              </p:nvSpPr>
              <p:spPr bwMode="auto">
                <a:xfrm>
                  <a:off x="2928" y="1056"/>
                  <a:ext cx="2592" cy="91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5" name="Rectangle 72"/>
                <p:cNvSpPr>
                  <a:spLocks noChangeArrowheads="1"/>
                </p:cNvSpPr>
                <p:nvPr/>
              </p:nvSpPr>
              <p:spPr bwMode="auto">
                <a:xfrm>
                  <a:off x="336" y="1056"/>
                  <a:ext cx="2592" cy="91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0" hangingPunct="0">
                    <a:spcBef>
                      <a:spcPct val="20000"/>
                    </a:spcBef>
                    <a:buClr>
                      <a:schemeClr val="hlink"/>
                    </a:buClr>
                    <a:buSzPct val="65000"/>
                    <a:buFont typeface="Wingdings" panose="05000000000000000000" pitchFamily="2" charset="2"/>
                    <a:buNone/>
                  </a:pPr>
                  <a:endParaRPr lang="ru-RU" altLang="ru-RU" sz="2800" b="0"/>
                </a:p>
              </p:txBody>
            </p:sp>
            <p:sp>
              <p:nvSpPr>
                <p:cNvPr id="26656" name="Line 80"/>
                <p:cNvSpPr>
                  <a:spLocks noChangeShapeType="1"/>
                </p:cNvSpPr>
                <p:nvPr/>
              </p:nvSpPr>
              <p:spPr bwMode="auto">
                <a:xfrm>
                  <a:off x="336" y="1056"/>
                  <a:ext cx="5184" cy="0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57" name="Line 81"/>
                <p:cNvSpPr>
                  <a:spLocks noChangeShapeType="1"/>
                </p:cNvSpPr>
                <p:nvPr/>
              </p:nvSpPr>
              <p:spPr bwMode="auto">
                <a:xfrm>
                  <a:off x="336" y="1968"/>
                  <a:ext cx="518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58" name="Line 82"/>
                <p:cNvSpPr>
                  <a:spLocks noChangeShapeType="1"/>
                </p:cNvSpPr>
                <p:nvPr/>
              </p:nvSpPr>
              <p:spPr bwMode="auto">
                <a:xfrm>
                  <a:off x="336" y="2868"/>
                  <a:ext cx="518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59" name="Line 83"/>
                <p:cNvSpPr>
                  <a:spLocks noChangeShapeType="1"/>
                </p:cNvSpPr>
                <p:nvPr/>
              </p:nvSpPr>
              <p:spPr bwMode="auto">
                <a:xfrm>
                  <a:off x="336" y="3768"/>
                  <a:ext cx="5184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60" name="Line 84"/>
                <p:cNvSpPr>
                  <a:spLocks noChangeShapeType="1"/>
                </p:cNvSpPr>
                <p:nvPr/>
              </p:nvSpPr>
              <p:spPr bwMode="auto">
                <a:xfrm>
                  <a:off x="336" y="4668"/>
                  <a:ext cx="5184" cy="0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61" name="Line 85"/>
                <p:cNvSpPr>
                  <a:spLocks noChangeShapeType="1"/>
                </p:cNvSpPr>
                <p:nvPr/>
              </p:nvSpPr>
              <p:spPr bwMode="auto">
                <a:xfrm>
                  <a:off x="336" y="1056"/>
                  <a:ext cx="0" cy="3612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62" name="Line 86"/>
                <p:cNvSpPr>
                  <a:spLocks noChangeShapeType="1"/>
                </p:cNvSpPr>
                <p:nvPr/>
              </p:nvSpPr>
              <p:spPr bwMode="auto">
                <a:xfrm>
                  <a:off x="2928" y="1056"/>
                  <a:ext cx="0" cy="361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63" name="Line 87"/>
                <p:cNvSpPr>
                  <a:spLocks noChangeShapeType="1"/>
                </p:cNvSpPr>
                <p:nvPr/>
              </p:nvSpPr>
              <p:spPr bwMode="auto">
                <a:xfrm>
                  <a:off x="5520" y="1056"/>
                  <a:ext cx="0" cy="3612"/>
                </a:xfrm>
                <a:prstGeom prst="line">
                  <a:avLst/>
                </a:prstGeom>
                <a:noFill/>
                <a:ln w="28575" cap="sq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631" name="Text Box 92"/>
              <p:cNvSpPr txBox="1">
                <a:spLocks noChangeArrowheads="1"/>
              </p:cNvSpPr>
              <p:nvPr/>
            </p:nvSpPr>
            <p:spPr bwMode="auto">
              <a:xfrm>
                <a:off x="240" y="864"/>
                <a:ext cx="2784" cy="83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ru-RU" altLang="ru-RU" sz="2400"/>
                  <a:t>Выражение (множитель) в неравенстве</a:t>
                </a:r>
                <a:endParaRPr lang="ru-RU" altLang="ru-RU" sz="2400" i="1"/>
              </a:p>
              <a:p>
                <a:r>
                  <a:rPr lang="ru-RU" altLang="ru-RU" sz="1600" i="1">
                    <a:solidFill>
                      <a:srgbClr val="FF0000"/>
                    </a:solidFill>
                  </a:rPr>
                  <a:t>(правая часть неравенства равна нулю!)</a:t>
                </a:r>
                <a:r>
                  <a:rPr lang="ru-RU" altLang="ru-RU" sz="1600">
                    <a:solidFill>
                      <a:srgbClr val="FF0000"/>
                    </a:solidFill>
                  </a:rPr>
                  <a:t> </a:t>
                </a:r>
                <a:endParaRPr lang="ru-RU" altLang="ru-RU" sz="1600">
                  <a:solidFill>
                    <a:srgbClr val="FF0000"/>
                  </a:solidFill>
                </a:endParaRPr>
              </a:p>
            </p:txBody>
          </p:sp>
          <p:sp>
            <p:nvSpPr>
              <p:cNvPr id="26632" name="Text Box 93"/>
              <p:cNvSpPr txBox="1">
                <a:spLocks noChangeArrowheads="1"/>
              </p:cNvSpPr>
              <p:nvPr/>
            </p:nvSpPr>
            <p:spPr bwMode="auto">
              <a:xfrm>
                <a:off x="3264" y="912"/>
                <a:ext cx="1872" cy="29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2400"/>
                  <a:t>На что меняем</a:t>
                </a:r>
                <a:r>
                  <a:rPr lang="ru-RU" altLang="ru-RU" sz="2400" b="0"/>
                  <a:t> </a:t>
                </a:r>
                <a:endParaRPr lang="ru-RU" altLang="ru-RU" sz="2400" b="0"/>
              </a:p>
            </p:txBody>
          </p:sp>
          <p:sp>
            <p:nvSpPr>
              <p:cNvPr id="26633" name="Rectangle 95"/>
              <p:cNvSpPr>
                <a:spLocks noChangeArrowheads="1"/>
              </p:cNvSpPr>
              <p:nvPr/>
            </p:nvSpPr>
            <p:spPr bwMode="auto">
              <a:xfrm>
                <a:off x="0" y="2088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26634" name="Object 120"/>
              <p:cNvGraphicFramePr>
                <a:graphicFrameLocks noChangeAspect="1"/>
              </p:cNvGraphicFramePr>
              <p:nvPr/>
            </p:nvGraphicFramePr>
            <p:xfrm>
              <a:off x="390" y="1776"/>
              <a:ext cx="2100" cy="5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5" name="Формула" r:id="rId1" imgW="22860000" imgH="5486400" progId="Equation.3">
                      <p:embed/>
                    </p:oleObj>
                  </mc:Choice>
                  <mc:Fallback>
                    <p:oleObj name="Формула" r:id="rId1" imgW="22860000" imgH="5486400" progId="Equation.3">
                      <p:embed/>
                      <p:pic>
                        <p:nvPicPr>
                          <p:cNvPr id="0" name="Object 120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390" y="1776"/>
                            <a:ext cx="2100" cy="50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635" name="Rectangle 96"/>
              <p:cNvSpPr>
                <a:spLocks noChangeArrowheads="1"/>
              </p:cNvSpPr>
              <p:nvPr/>
            </p:nvSpPr>
            <p:spPr bwMode="auto">
              <a:xfrm>
                <a:off x="336" y="2246"/>
                <a:ext cx="2592" cy="2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(</a:t>
                </a:r>
                <a:r>
                  <a:rPr lang="ru-RU" altLang="ru-RU" i="1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помните, что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f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g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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1)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endParaRPr lang="ru-RU" altLang="ru-RU">
                  <a:solidFill>
                    <a:srgbClr val="339966"/>
                  </a:solidFill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26636" name="Rectangle 98"/>
              <p:cNvSpPr>
                <a:spLocks noChangeArrowheads="1"/>
              </p:cNvSpPr>
              <p:nvPr/>
            </p:nvSpPr>
            <p:spPr bwMode="auto">
              <a:xfrm>
                <a:off x="0" y="2097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26637" name="Object 121"/>
              <p:cNvGraphicFramePr>
                <a:graphicFrameLocks noChangeAspect="1"/>
              </p:cNvGraphicFramePr>
              <p:nvPr/>
            </p:nvGraphicFramePr>
            <p:xfrm>
              <a:off x="3206" y="1872"/>
              <a:ext cx="1844" cy="3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6" name="Формула" r:id="rId3" imgW="22250400" imgH="4876800" progId="Equation.3">
                      <p:embed/>
                    </p:oleObj>
                  </mc:Choice>
                  <mc:Fallback>
                    <p:oleObj name="Формула" r:id="rId3" imgW="22250400" imgH="4876800" progId="Equation.3">
                      <p:embed/>
                      <p:pic>
                        <p:nvPicPr>
                          <p:cNvPr id="0" name="Object 12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206" y="1872"/>
                            <a:ext cx="1844" cy="399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638" name="Rectangle 100"/>
              <p:cNvSpPr>
                <a:spLocks noChangeArrowheads="1"/>
              </p:cNvSpPr>
              <p:nvPr/>
            </p:nvSpPr>
            <p:spPr bwMode="auto">
              <a:xfrm>
                <a:off x="0" y="2112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26639" name="Object 122"/>
              <p:cNvGraphicFramePr>
                <a:graphicFrameLocks noChangeAspect="1"/>
              </p:cNvGraphicFramePr>
              <p:nvPr/>
            </p:nvGraphicFramePr>
            <p:xfrm>
              <a:off x="449" y="2640"/>
              <a:ext cx="1502" cy="5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7" name="Формула" r:id="rId5" imgW="14935200" imgH="5486400" progId="Equation.3">
                      <p:embed/>
                    </p:oleObj>
                  </mc:Choice>
                  <mc:Fallback>
                    <p:oleObj name="Формула" r:id="rId5" imgW="14935200" imgH="5486400" progId="Equation.3">
                      <p:embed/>
                      <p:pic>
                        <p:nvPicPr>
                          <p:cNvPr id="0" name="Object 12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449" y="2640"/>
                            <a:ext cx="1502" cy="549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640" name="Rectangle 103"/>
              <p:cNvSpPr>
                <a:spLocks noChangeArrowheads="1"/>
              </p:cNvSpPr>
              <p:nvPr/>
            </p:nvSpPr>
            <p:spPr bwMode="auto">
              <a:xfrm>
                <a:off x="336" y="3139"/>
                <a:ext cx="2106" cy="23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(</a:t>
                </a:r>
                <a:r>
                  <a:rPr lang="ru-RU" altLang="ru-RU" i="1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помните, что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f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,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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1)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endParaRPr lang="ru-RU" altLang="ru-RU">
                  <a:solidFill>
                    <a:srgbClr val="339966"/>
                  </a:solidFill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26641" name="Rectangle 105"/>
              <p:cNvSpPr>
                <a:spLocks noChangeArrowheads="1"/>
              </p:cNvSpPr>
              <p:nvPr/>
            </p:nvSpPr>
            <p:spPr bwMode="auto">
              <a:xfrm>
                <a:off x="0" y="2097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26642" name="Object 123"/>
              <p:cNvGraphicFramePr>
                <a:graphicFrameLocks noChangeAspect="1"/>
              </p:cNvGraphicFramePr>
              <p:nvPr/>
            </p:nvGraphicFramePr>
            <p:xfrm>
              <a:off x="3188" y="2736"/>
              <a:ext cx="2024" cy="4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8" name="Формула" r:id="rId7" imgW="21945600" imgH="4876800" progId="Equation.3">
                      <p:embed/>
                    </p:oleObj>
                  </mc:Choice>
                  <mc:Fallback>
                    <p:oleObj name="Формула" r:id="rId7" imgW="21945600" imgH="4876800" progId="Equation.3">
                      <p:embed/>
                      <p:pic>
                        <p:nvPicPr>
                          <p:cNvPr id="0" name="Object 12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188" y="2736"/>
                            <a:ext cx="2024" cy="44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643" name="Rectangle 107"/>
              <p:cNvSpPr>
                <a:spLocks noChangeArrowheads="1"/>
              </p:cNvSpPr>
              <p:nvPr/>
            </p:nvSpPr>
            <p:spPr bwMode="auto">
              <a:xfrm>
                <a:off x="0" y="2112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26644" name="Object 124"/>
              <p:cNvGraphicFramePr>
                <a:graphicFrameLocks noChangeAspect="1"/>
              </p:cNvGraphicFramePr>
              <p:nvPr/>
            </p:nvGraphicFramePr>
            <p:xfrm>
              <a:off x="479" y="3510"/>
              <a:ext cx="1155" cy="5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09" name="Формула" r:id="rId9" imgW="10668000" imgH="5486400" progId="Equation.3">
                      <p:embed/>
                    </p:oleObj>
                  </mc:Choice>
                  <mc:Fallback>
                    <p:oleObj name="Формула" r:id="rId9" imgW="10668000" imgH="5486400" progId="Equation.3">
                      <p:embed/>
                      <p:pic>
                        <p:nvPicPr>
                          <p:cNvPr id="0" name="Object 12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79" y="3510"/>
                            <a:ext cx="1155" cy="53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645" name="Rectangle 108"/>
              <p:cNvSpPr>
                <a:spLocks noChangeArrowheads="1"/>
              </p:cNvSpPr>
              <p:nvPr/>
            </p:nvSpPr>
            <p:spPr bwMode="auto">
              <a:xfrm>
                <a:off x="288" y="3888"/>
                <a:ext cx="2123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r>
                  <a:rPr lang="ru-RU" altLang="ru-RU" sz="2800" b="0"/>
                  <a:t>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(</a:t>
                </a:r>
                <a:r>
                  <a:rPr lang="ru-RU" altLang="ru-RU" i="1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помните, что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f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&gt;0, 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 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&gt;0 ,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a</a:t>
                </a:r>
                <a:r>
                  <a:rPr lang="en-US" altLang="ru-RU">
                    <a:solidFill>
                      <a:srgbClr val="339966"/>
                    </a:solidFill>
                    <a:latin typeface="Times New Roman" panose="02020603050405020304" pitchFamily="18" charset="0"/>
                    <a:sym typeface="Symbol" panose="05050102010706020507" pitchFamily="18" charset="2"/>
                  </a:rPr>
                  <a:t></a:t>
                </a:r>
                <a:r>
                  <a:rPr lang="ru-RU" altLang="ru-RU">
                    <a:solidFill>
                      <a:srgbClr val="339966"/>
                    </a:solidFill>
                    <a:latin typeface="Times New Roman" panose="02020603050405020304" pitchFamily="18" charset="0"/>
                  </a:rPr>
                  <a:t>1)</a:t>
                </a:r>
                <a:r>
                  <a:rPr lang="ru-RU" altLang="ru-RU" b="0">
                    <a:sym typeface="Symbol" panose="05050102010706020507" pitchFamily="18" charset="2"/>
                  </a:rPr>
                  <a:t> </a:t>
                </a:r>
                <a:endParaRPr lang="ru-RU" altLang="ru-RU" b="0">
                  <a:sym typeface="Symbol" panose="05050102010706020507" pitchFamily="18" charset="2"/>
                </a:endParaRPr>
              </a:p>
            </p:txBody>
          </p:sp>
          <p:sp>
            <p:nvSpPr>
              <p:cNvPr id="26646" name="Rectangle 110"/>
              <p:cNvSpPr>
                <a:spLocks noChangeArrowheads="1"/>
              </p:cNvSpPr>
              <p:nvPr/>
            </p:nvSpPr>
            <p:spPr bwMode="auto">
              <a:xfrm>
                <a:off x="0" y="2097"/>
                <a:ext cx="5760" cy="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anchor="ctr">
                <a:spAutoFit/>
              </a:bodyPr>
              <a:lstStyle/>
              <a:p>
                <a:endParaRPr lang="ru-RU" altLang="ru-RU"/>
              </a:p>
            </p:txBody>
          </p:sp>
          <p:graphicFrame>
            <p:nvGraphicFramePr>
              <p:cNvPr id="26647" name="Object 125"/>
              <p:cNvGraphicFramePr>
                <a:graphicFrameLocks noChangeAspect="1"/>
              </p:cNvGraphicFramePr>
              <p:nvPr/>
            </p:nvGraphicFramePr>
            <p:xfrm>
              <a:off x="3201" y="3600"/>
              <a:ext cx="2046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10" name="Формула" r:id="rId11" imgW="21031200" imgH="4876800" progId="Equation.3">
                      <p:embed/>
                    </p:oleObj>
                  </mc:Choice>
                  <mc:Fallback>
                    <p:oleObj name="Формула" r:id="rId11" imgW="21031200" imgH="4876800" progId="Equation.3">
                      <p:embed/>
                      <p:pic>
                        <p:nvPicPr>
                          <p:cNvPr id="0" name="Object 12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201" y="3600"/>
                            <a:ext cx="2046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6629" name="Text Box 112"/>
            <p:cNvSpPr txBox="1">
              <a:spLocks noChangeArrowheads="1"/>
            </p:cNvSpPr>
            <p:nvPr/>
          </p:nvSpPr>
          <p:spPr bwMode="auto">
            <a:xfrm>
              <a:off x="0" y="3993"/>
              <a:ext cx="5692" cy="2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/>
                <a:t>Примечание</a:t>
              </a:r>
              <a:r>
                <a:rPr lang="ru-RU" altLang="ru-RU" b="0"/>
                <a:t>: </a:t>
              </a:r>
              <a:r>
                <a:rPr lang="en-US" altLang="ru-RU" i="1"/>
                <a:t>a </a:t>
              </a:r>
              <a:r>
                <a:rPr lang="ru-RU" altLang="ru-RU" i="1"/>
                <a:t>– функция от х или число,  </a:t>
              </a:r>
              <a:r>
                <a:rPr lang="en-US" altLang="ru-RU" i="1"/>
                <a:t>f </a:t>
              </a:r>
              <a:r>
                <a:rPr lang="ru-RU" altLang="ru-RU" i="1"/>
                <a:t>и</a:t>
              </a:r>
              <a:r>
                <a:rPr lang="en-US" altLang="ru-RU" i="1"/>
                <a:t> g –</a:t>
              </a:r>
              <a:r>
                <a:rPr lang="ru-RU" altLang="ru-RU"/>
                <a:t> </a:t>
              </a:r>
              <a:r>
                <a:rPr lang="ru-RU" altLang="ru-RU" i="1"/>
                <a:t>функции от х. </a:t>
              </a:r>
              <a:endParaRPr lang="ru-RU" altLang="ru-RU" i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56" t="8812" r="4129" b="13017"/>
          <a:stretch>
            <a:fillRect/>
          </a:stretch>
        </p:blipFill>
        <p:spPr bwMode="auto">
          <a:xfrm>
            <a:off x="3121311" y="1172633"/>
            <a:ext cx="3837482" cy="464695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" t="3539" r="72761" b="63932"/>
          <a:stretch>
            <a:fillRect/>
          </a:stretch>
        </p:blipFill>
        <p:spPr bwMode="auto">
          <a:xfrm>
            <a:off x="323528" y="205767"/>
            <a:ext cx="2143594" cy="193373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2872"/>
            <a:ext cx="4392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>Это необходимо знать, уметь применять!!!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7" name="Picture 4" descr="http://09sosh11.ru/wp-content/uploads/2019/12/%D0%9F%D1%80%D0%BE%D1%86%D0%B5%D0%B4%D1%83%D1%80%D0%B0-%D0%BF%D1%80%D0%BE%D0%B2%D0%B5%D0%B4%D0%B5%D0%BD%D0%B8%D1%8F-%D0%93%D0%98%D0%90-2020-%D0%B4%D0%BB%D1%8F-%D1%80%D0%B0%D0%B9%D0%BE%D0%BD%D0%BE%D0%B2_page-00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" t="4552" r="3569" b="6594"/>
          <a:stretch>
            <a:fillRect/>
          </a:stretch>
        </p:blipFill>
        <p:spPr bwMode="auto">
          <a:xfrm>
            <a:off x="-493" y="3717032"/>
            <a:ext cx="3121804" cy="219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</a:rPr>
              <a:t>С какими  главными  трудностями сталкиваются Ваши обучающиеся в задании №15 ?</a:t>
            </a:r>
            <a:endParaRPr lang="ru-RU" sz="2800" dirty="0" smtClean="0"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857496"/>
            <a:ext cx="6000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трудности в решении логарифмических уравнений на профильном уровне связаны с ошибками в преобразованиях и неправильным применением свойств логарифмов. Также сложности могут возникать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из-  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игнорирования области определения логарифмических функций (ОДЗ).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5728"/>
            <a:ext cx="62151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равносильности преобразований. Это приводит к потере корней или появлению посторонних корней. Например: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 корней — обе части уравнения делят на выражение, содержащее неизвестное, и могут быть потеряны корни, которые это выражение обращает в ноль.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лишних корней — обе части дробного уравнения умножают или сокращают на выражение, содержащее неизвестную величину.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применение свойств логарифмов — например, забывание правил преобразования логарифмов (логарифм произведения, частного или степени).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Игнорирование ОДЗ — не учитывается, что аргумент логарифма должен быть положительным, что приводит к неверным решениям или отсутствию решений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/>
          <p:nvPr/>
        </p:nvSpPr>
        <p:spPr>
          <a:xfrm>
            <a:off x="899592" y="1918888"/>
            <a:ext cx="7632848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FFFF00"/>
                </a:solidFill>
              </a:rPr>
              <a:t>Чего </a:t>
            </a:r>
            <a:r>
              <a:rPr lang="ru-RU" sz="2000" b="1" dirty="0" smtClean="0">
                <a:solidFill>
                  <a:srgbClr val="FFFF00"/>
                </a:solidFill>
              </a:rPr>
              <a:t>нельзя</a:t>
            </a:r>
            <a:r>
              <a:rPr lang="ru-RU" sz="2000" dirty="0" smtClean="0">
                <a:solidFill>
                  <a:srgbClr val="FFFF00"/>
                </a:solidFill>
              </a:rPr>
              <a:t> делать при решении неравенств?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rgbClr val="FFFF00"/>
                </a:solidFill>
              </a:rPr>
              <a:t>Вот 7 ловушек, в которые часто попадают </a:t>
            </a:r>
            <a:r>
              <a:rPr lang="ru-RU" sz="1800" dirty="0" smtClean="0">
                <a:solidFill>
                  <a:srgbClr val="FFFF00"/>
                </a:solidFill>
              </a:rPr>
              <a:t>обучающиеся:</a:t>
            </a:r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638967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1.Нельзя 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умножать (или делить) неравенство на выражение, знака которого мы не знаем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. </a:t>
            </a:r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Извлекать </a:t>
            </a:r>
            <a:r>
              <a:rPr lang="ru-RU" sz="1600" dirty="0">
                <a:solidFill>
                  <a:schemeClr val="bg1"/>
                </a:solidFill>
                <a:latin typeface="Comic Sans MS" panose="030F0702030302020204" pitchFamily="66" charset="0"/>
              </a:rPr>
              <a:t>из неравенства корень тоже нельзя. </a:t>
            </a:r>
            <a:r>
              <a:rPr lang="ru-RU" sz="1600" b="1" dirty="0">
                <a:solidFill>
                  <a:schemeClr val="bg1"/>
                </a:solidFill>
                <a:latin typeface="Comic Sans MS" panose="030F0702030302020204" pitchFamily="66" charset="0"/>
              </a:rPr>
              <a:t>Такого действия просто </a:t>
            </a:r>
            <a:r>
              <a:rPr lang="ru-RU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нет</a:t>
            </a:r>
            <a:r>
              <a:rPr lang="ru-RU" sz="1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3.Запомним</a:t>
            </a:r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:</a:t>
            </a:r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 ответы типа </a:t>
            </a:r>
            <a:r>
              <a:rPr lang="ru-RU" b="1" dirty="0">
                <a:solidFill>
                  <a:srgbClr val="92D050"/>
                </a:solidFill>
                <a:latin typeface="Comic Sans MS" panose="030F0702030302020204" pitchFamily="66" charset="0"/>
              </a:rPr>
              <a:t>«х &gt;±10 » </a:t>
            </a:r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абсурдны</a:t>
            </a: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4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 Возводить обе части неравенства в квадрат можно только если они неотрицательны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5. 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Помним о том, в каких случаях знак показательного или логарифмического неравенства меняется, а в каких – остается тем же. «Отбрасывая» логарифмы, делаем это грамотно.</a:t>
            </a: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6</a:t>
            </a:r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. 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Если в неравенстве есть дроби, корни четной степени или логарифмы – там обязательно </a:t>
            </a:r>
            <a:r>
              <a:rPr lang="ru-RU" dirty="0">
                <a:solidFill>
                  <a:srgbClr val="FFFF00"/>
                </a:solidFill>
                <a:latin typeface="Comic Sans MS" panose="030F0702030302020204" pitchFamily="66" charset="0"/>
              </a:rPr>
              <a:t>будет </a:t>
            </a:r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область допустимых значений</a:t>
            </a:r>
            <a:r>
              <a:rPr lang="ru-RU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.</a:t>
            </a:r>
            <a:endParaRPr lang="ru-RU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Comic Sans MS" panose="030F0702030302020204" pitchFamily="66" charset="0"/>
              </a:rPr>
              <a:t>7. 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Сложная тема  для старшеклассников – </a:t>
            </a:r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задачи с модулем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. Проверьте, умеете ли вы их решать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915" y="5661248"/>
            <a:ext cx="7674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Хочу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   </a:t>
            </a:r>
            <a:r>
              <a:rPr lang="ru-RU" sz="54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Могу</a:t>
            </a:r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 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Знаю как!</a:t>
            </a:r>
            <a:endParaRPr lang="ru-RU" sz="54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877" y="2333"/>
            <a:ext cx="899819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indent="44958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44958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это задание можем получить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балла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</a:t>
            </a:r>
            <a:r>
              <a:rPr kumimoji="0" lang="ru-RU" altLang="ru-RU" sz="2000" i="1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Потерять 1 балл можно при вычислительной ошибке, при условии что имеется верная последовательность всех шагов решения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9461" y="2988698"/>
            <a:ext cx="4490345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4958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решение дается около 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 минут.</a:t>
            </a:r>
            <a:endParaRPr kumimoji="0" lang="ru-RU" alt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44958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Уровень  сложности: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повышенный.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Средний процент выполнения: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27.17%</a:t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Ответом к заданию 15 по математике профильного уровня может быть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развернутый ответ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(полная запись решения с обоснованием выполненных действий).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3453" y="2564905"/>
            <a:ext cx="427361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 ЕГЭ по математике осталось </a:t>
            </a:r>
            <a:r>
              <a:rPr lang="ru-RU" sz="1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месяцев. </a:t>
            </a:r>
            <a:r>
              <a:rPr lang="ru-RU" sz="14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распределить время, чтобы подготовиться наилучшим образом?</a:t>
            </a:r>
            <a:endParaRPr lang="ru-RU" sz="14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 </a:t>
            </a:r>
            <a:r>
              <a:rPr lang="ru-RU" sz="1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ВЫБРОСИТЬ </a:t>
            </a:r>
            <a:r>
              <a:rPr lang="ru-RU" sz="1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КАЛЬКУЛЯТОР И </a:t>
            </a:r>
            <a:r>
              <a:rPr lang="ru-RU" sz="1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 СЧИТАТЬ  </a:t>
            </a:r>
            <a:r>
              <a:rPr lang="ru-RU" sz="1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14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НЕГО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теорию и выучить формулы (именно сейчас, а не перед экзаменом): то есть подготовить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базу, 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 дальше решать задачи. </a:t>
            </a:r>
            <a:endParaRPr lang="ru-RU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134073" y="2355727"/>
            <a:ext cx="216024" cy="201622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342098" y="2811661"/>
            <a:ext cx="175557" cy="170844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537973" y="3392388"/>
            <a:ext cx="172635" cy="151216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/>
          <p:cNvSpPr>
            <a:spLocks noChangeArrowheads="1"/>
          </p:cNvSpPr>
          <p:nvPr/>
        </p:nvSpPr>
        <p:spPr bwMode="auto">
          <a:xfrm>
            <a:off x="4006850" y="3228975"/>
            <a:ext cx="373063" cy="346075"/>
          </a:xfrm>
          <a:prstGeom prst="ellipse">
            <a:avLst/>
          </a:prstGeom>
          <a:solidFill>
            <a:srgbClr val="FF66FF"/>
          </a:solidFill>
          <a:ln w="9525" algn="ctr">
            <a:solidFill>
              <a:srgbClr val="C0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1409700" y="5157788"/>
            <a:ext cx="779463" cy="395287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66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9" name="Овал 8"/>
          <p:cNvSpPr>
            <a:spLocks noChangeArrowheads="1"/>
          </p:cNvSpPr>
          <p:nvPr/>
        </p:nvSpPr>
        <p:spPr bwMode="auto">
          <a:xfrm>
            <a:off x="1258888" y="2130425"/>
            <a:ext cx="373062" cy="346075"/>
          </a:xfrm>
          <a:prstGeom prst="ellipse">
            <a:avLst/>
          </a:prstGeom>
          <a:solidFill>
            <a:srgbClr val="FF66FF"/>
          </a:solidFill>
          <a:ln w="9525" algn="ctr">
            <a:solidFill>
              <a:srgbClr val="C0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1447800" y="4076700"/>
            <a:ext cx="741363" cy="431800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66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12" name="Овал 11"/>
          <p:cNvSpPr>
            <a:spLocks noChangeArrowheads="1"/>
          </p:cNvSpPr>
          <p:nvPr/>
        </p:nvSpPr>
        <p:spPr bwMode="auto">
          <a:xfrm>
            <a:off x="1481138" y="3249613"/>
            <a:ext cx="373062" cy="347662"/>
          </a:xfrm>
          <a:prstGeom prst="ellipse">
            <a:avLst/>
          </a:prstGeom>
          <a:solidFill>
            <a:srgbClr val="FF66FF"/>
          </a:solidFill>
          <a:ln w="9525" algn="ctr">
            <a:solidFill>
              <a:srgbClr val="C00000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714348" y="1857364"/>
          <a:ext cx="293211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Формула" r:id="rId1" imgW="27127200" imgH="6096000" progId="Equation.3">
                  <p:embed/>
                </p:oleObj>
              </mc:Choice>
              <mc:Fallback>
                <p:oleObj name="Формула" r:id="rId1" imgW="27127200" imgH="6096000" progId="Equation.3">
                  <p:embed/>
                  <p:pic>
                    <p:nvPicPr>
                      <p:cNvPr id="0" name="Объект 3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14348" y="1857364"/>
                        <a:ext cx="2932112" cy="660400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TextBox 1"/>
          <p:cNvSpPr txBox="1">
            <a:spLocks noChangeArrowheads="1"/>
          </p:cNvSpPr>
          <p:nvPr/>
        </p:nvSpPr>
        <p:spPr bwMode="auto">
          <a:xfrm>
            <a:off x="395288" y="115888"/>
            <a:ext cx="56896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sz="2800" i="1"/>
              <a:t>Немножко теории…</a:t>
            </a:r>
            <a:endParaRPr lang="ru-RU" altLang="ru-RU" sz="2800" i="1"/>
          </a:p>
        </p:txBody>
      </p:sp>
      <p:sp>
        <p:nvSpPr>
          <p:cNvPr id="6153" name="TextBox 2"/>
          <p:cNvSpPr txBox="1">
            <a:spLocks noChangeArrowheads="1"/>
          </p:cNvSpPr>
          <p:nvPr/>
        </p:nvSpPr>
        <p:spPr bwMode="auto">
          <a:xfrm>
            <a:off x="539750" y="763588"/>
            <a:ext cx="63357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sz="2800"/>
              <a:t>Рассмотрим неравенства:</a:t>
            </a:r>
            <a:endParaRPr lang="ru-RU" altLang="ru-RU" sz="280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11188" y="3609975"/>
          <a:ext cx="38703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3" imgW="24688800" imgH="5791200" progId="Equation.3">
                  <p:embed/>
                </p:oleObj>
              </mc:Choice>
              <mc:Fallback>
                <p:oleObj name="Формула" r:id="rId3" imgW="24688800" imgH="5791200" progId="Equation.3">
                  <p:embed/>
                  <p:pic>
                    <p:nvPicPr>
                      <p:cNvPr id="0" name="Объект 5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188" y="3609975"/>
                        <a:ext cx="3870325" cy="935038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872288" y="1930400"/>
            <a:ext cx="1517650" cy="369888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i="1"/>
              <a:t>число</a:t>
            </a:r>
            <a:endParaRPr lang="ru-RU" altLang="ru-RU" i="1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289800" y="3783013"/>
            <a:ext cx="1517650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i="1"/>
              <a:t>функция</a:t>
            </a:r>
            <a:endParaRPr lang="ru-RU" altLang="ru-RU" i="1"/>
          </a:p>
        </p:txBody>
      </p:sp>
      <p:sp>
        <p:nvSpPr>
          <p:cNvPr id="37" name="Овал 36"/>
          <p:cNvSpPr>
            <a:spLocks noChangeArrowheads="1"/>
          </p:cNvSpPr>
          <p:nvPr/>
        </p:nvSpPr>
        <p:spPr bwMode="auto">
          <a:xfrm>
            <a:off x="4657725" y="5141913"/>
            <a:ext cx="779463" cy="395287"/>
          </a:xfrm>
          <a:prstGeom prst="ellipse">
            <a:avLst/>
          </a:prstGeom>
          <a:solidFill>
            <a:srgbClr val="FFFF00"/>
          </a:solidFill>
          <a:ln w="9525" algn="ctr">
            <a:solidFill>
              <a:srgbClr val="FF66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55650" y="2735263"/>
          <a:ext cx="5632450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5" imgW="49072800" imgH="7315200" progId="Equation.3">
                  <p:embed/>
                </p:oleObj>
              </mc:Choice>
              <mc:Fallback>
                <p:oleObj name="Формула" r:id="rId5" imgW="49072800" imgH="7315200" progId="Equation.3">
                  <p:embed/>
                  <p:pic>
                    <p:nvPicPr>
                      <p:cNvPr id="0" name="Объект 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0" y="2735263"/>
                        <a:ext cx="5632450" cy="862012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87375" y="4689475"/>
          <a:ext cx="68373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7" imgW="43891200" imgH="5791200" progId="Equation.3">
                  <p:embed/>
                </p:oleObj>
              </mc:Choice>
              <mc:Fallback>
                <p:oleObj name="Формула" r:id="rId7" imgW="43891200" imgH="5791200" progId="Equation.3">
                  <p:embed/>
                  <p:pic>
                    <p:nvPicPr>
                      <p:cNvPr id="0" name="Объект 6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7375" y="4689475"/>
                        <a:ext cx="6837363" cy="936625"/>
                      </a:xfrm>
                      <a:prstGeom prst="rect">
                        <a:avLst/>
                      </a:prstGeom>
                      <a:noFill/>
                      <a:ln w="349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285852" y="5707063"/>
            <a:ext cx="607223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ru-RU" altLang="ru-RU" sz="2000" i="1"/>
              <a:t>Для неравенств со знаками «</a:t>
            </a:r>
            <a:r>
              <a:rPr lang="en-US" altLang="ru-RU" sz="2000" i="1"/>
              <a:t>&lt;</a:t>
            </a:r>
            <a:r>
              <a:rPr lang="ru-RU" altLang="ru-RU" sz="2000" i="1"/>
              <a:t> », «≥», «≤» –  рассуждения аналогичные, поэтому ограничимся рассмотрением только данных неравенств.</a:t>
            </a:r>
            <a:endParaRPr lang="ru-RU" altLang="ru-RU" sz="2000" i="1"/>
          </a:p>
        </p:txBody>
      </p:sp>
      <p:grpSp>
        <p:nvGrpSpPr>
          <p:cNvPr id="2" name="Группа 18"/>
          <p:cNvGrpSpPr/>
          <p:nvPr/>
        </p:nvGrpSpPr>
        <p:grpSpPr bwMode="auto">
          <a:xfrm>
            <a:off x="1666875" y="2112963"/>
            <a:ext cx="5245100" cy="1311275"/>
            <a:chOff x="1666875" y="2112963"/>
            <a:chExt cx="5245100" cy="1311275"/>
          </a:xfrm>
        </p:grpSpPr>
        <p:cxnSp>
          <p:nvCxnSpPr>
            <p:cNvPr id="6166" name="Прямая со стрелкой 15"/>
            <p:cNvCxnSpPr>
              <a:cxnSpLocks noChangeShapeType="1"/>
            </p:cNvCxnSpPr>
            <p:nvPr/>
          </p:nvCxnSpPr>
          <p:spPr bwMode="auto">
            <a:xfrm flipH="1">
              <a:off x="1666875" y="2112963"/>
              <a:ext cx="5245099" cy="346873"/>
            </a:xfrm>
            <a:prstGeom prst="straightConnector1">
              <a:avLst/>
            </a:prstGeom>
            <a:noFill/>
            <a:ln w="38100" algn="ctr">
              <a:solidFill>
                <a:srgbClr val="FF66FF"/>
              </a:solidFill>
              <a:round/>
              <a:tailEnd type="arrow" w="med" len="med"/>
            </a:ln>
          </p:spPr>
        </p:cxnSp>
        <p:cxnSp>
          <p:nvCxnSpPr>
            <p:cNvPr id="6167" name="Прямая со стрелкой 22"/>
            <p:cNvCxnSpPr>
              <a:cxnSpLocks noChangeShapeType="1"/>
            </p:cNvCxnSpPr>
            <p:nvPr/>
          </p:nvCxnSpPr>
          <p:spPr bwMode="auto">
            <a:xfrm flipH="1">
              <a:off x="1841159" y="2112963"/>
              <a:ext cx="5070816" cy="1311275"/>
            </a:xfrm>
            <a:prstGeom prst="straightConnector1">
              <a:avLst/>
            </a:prstGeom>
            <a:noFill/>
            <a:ln w="38100" algn="ctr">
              <a:solidFill>
                <a:srgbClr val="FF66FF"/>
              </a:solidFill>
              <a:round/>
              <a:tailEnd type="arrow" w="med" len="med"/>
            </a:ln>
          </p:spPr>
        </p:cxnSp>
        <p:cxnSp>
          <p:nvCxnSpPr>
            <p:cNvPr id="6168" name="Прямая со стрелкой 22"/>
            <p:cNvCxnSpPr>
              <a:cxnSpLocks noChangeShapeType="1"/>
            </p:cNvCxnSpPr>
            <p:nvPr/>
          </p:nvCxnSpPr>
          <p:spPr bwMode="auto">
            <a:xfrm flipH="1">
              <a:off x="4171797" y="2130425"/>
              <a:ext cx="2632451" cy="1144214"/>
            </a:xfrm>
            <a:prstGeom prst="straightConnector1">
              <a:avLst/>
            </a:prstGeom>
            <a:noFill/>
            <a:ln w="38100" algn="ctr">
              <a:solidFill>
                <a:srgbClr val="FF66FF"/>
              </a:solidFill>
              <a:round/>
              <a:tailEnd type="arrow" w="med" len="med"/>
            </a:ln>
          </p:spPr>
        </p:cxnSp>
      </p:grpSp>
      <p:grpSp>
        <p:nvGrpSpPr>
          <p:cNvPr id="3" name="Группа 17"/>
          <p:cNvGrpSpPr/>
          <p:nvPr/>
        </p:nvGrpSpPr>
        <p:grpSpPr bwMode="auto">
          <a:xfrm>
            <a:off x="1979613" y="3968750"/>
            <a:ext cx="5310187" cy="1385888"/>
            <a:chOff x="1979712" y="3967957"/>
            <a:chExt cx="5310088" cy="1387256"/>
          </a:xfrm>
        </p:grpSpPr>
        <p:cxnSp>
          <p:nvCxnSpPr>
            <p:cNvPr id="6163" name="Прямая со стрелкой 28"/>
            <p:cNvCxnSpPr>
              <a:cxnSpLocks noChangeShapeType="1"/>
            </p:cNvCxnSpPr>
            <p:nvPr/>
          </p:nvCxnSpPr>
          <p:spPr bwMode="auto">
            <a:xfrm flipH="1">
              <a:off x="1979712" y="3983090"/>
              <a:ext cx="5309505" cy="346630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tailEnd type="arrow" w="med" len="med"/>
            </a:ln>
          </p:spPr>
        </p:cxnSp>
        <p:cxnSp>
          <p:nvCxnSpPr>
            <p:cNvPr id="6164" name="Прямая со стрелкой 29"/>
            <p:cNvCxnSpPr>
              <a:cxnSpLocks noChangeShapeType="1"/>
            </p:cNvCxnSpPr>
            <p:nvPr/>
          </p:nvCxnSpPr>
          <p:spPr bwMode="auto">
            <a:xfrm flipH="1">
              <a:off x="2189225" y="3983090"/>
              <a:ext cx="5099992" cy="1372123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tailEnd type="arrow" w="med" len="med"/>
            </a:ln>
          </p:spPr>
        </p:cxnSp>
        <p:cxnSp>
          <p:nvCxnSpPr>
            <p:cNvPr id="6165" name="Прямая со стрелкой 33"/>
            <p:cNvCxnSpPr>
              <a:cxnSpLocks noChangeShapeType="1"/>
              <a:stCxn id="31" idx="1"/>
            </p:cNvCxnSpPr>
            <p:nvPr/>
          </p:nvCxnSpPr>
          <p:spPr bwMode="auto">
            <a:xfrm flipH="1">
              <a:off x="5220072" y="3967957"/>
              <a:ext cx="2069728" cy="1189831"/>
            </a:xfrm>
            <a:prstGeom prst="straightConnector1">
              <a:avLst/>
            </a:prstGeom>
            <a:noFill/>
            <a:ln w="38100" algn="ctr">
              <a:solidFill>
                <a:srgbClr val="FFC000"/>
              </a:solidFill>
              <a:rou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3" grpId="0" animBg="1"/>
      <p:bldP spid="9" grpId="0" animBg="1"/>
      <p:bldP spid="11" grpId="0" animBg="1"/>
      <p:bldP spid="12" grpId="0" animBg="1"/>
      <p:bldP spid="27" grpId="0" animBg="1"/>
      <p:bldP spid="27" grpId="1" animBg="1"/>
      <p:bldP spid="31" grpId="0" animBg="1"/>
      <p:bldP spid="31" grpId="1" animBg="1"/>
      <p:bldP spid="37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7"/>
          <p:cNvGraphicFramePr>
            <a:graphicFrameLocks noChangeAspect="1"/>
          </p:cNvGraphicFramePr>
          <p:nvPr/>
        </p:nvGraphicFramePr>
        <p:xfrm>
          <a:off x="795338" y="188913"/>
          <a:ext cx="603885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Формула" r:id="rId1" imgW="51816000" imgH="6096000" progId="Equation.3">
                  <p:embed/>
                </p:oleObj>
              </mc:Choice>
              <mc:Fallback>
                <p:oleObj name="Формула" r:id="rId1" imgW="51816000" imgH="6096000" progId="Equation.3">
                  <p:embed/>
                  <p:pic>
                    <p:nvPicPr>
                      <p:cNvPr id="0" name="Object 17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5338" y="188913"/>
                        <a:ext cx="6038850" cy="711200"/>
                      </a:xfrm>
                      <a:prstGeom prst="rect">
                        <a:avLst/>
                      </a:prstGeom>
                      <a:solidFill>
                        <a:srgbClr val="FFD1FF"/>
                      </a:solidFill>
                      <a:ln w="34925" cap="flat" cmpd="sng">
                        <a:solidFill>
                          <a:srgbClr val="FF66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18"/>
          <p:cNvGraphicFramePr>
            <a:graphicFrameLocks noChangeAspect="1"/>
          </p:cNvGraphicFramePr>
          <p:nvPr/>
        </p:nvGraphicFramePr>
        <p:xfrm>
          <a:off x="755650" y="957263"/>
          <a:ext cx="410368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Формула" r:id="rId3" imgW="27736800" imgH="5486400" progId="Equation.3">
                  <p:embed/>
                </p:oleObj>
              </mc:Choice>
              <mc:Fallback>
                <p:oleObj name="Формула" r:id="rId3" imgW="27736800" imgH="5486400" progId="Equation.3">
                  <p:embed/>
                  <p:pic>
                    <p:nvPicPr>
                      <p:cNvPr id="0" name="Object 18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650" y="957263"/>
                        <a:ext cx="4103688" cy="8112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19"/>
          <p:cNvGraphicFramePr>
            <a:graphicFrameLocks noChangeAspect="1"/>
          </p:cNvGraphicFramePr>
          <p:nvPr/>
        </p:nvGraphicFramePr>
        <p:xfrm>
          <a:off x="755650" y="1700213"/>
          <a:ext cx="5648325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5" imgW="49682400" imgH="10363200" progId="Equation.3">
                  <p:embed/>
                </p:oleObj>
              </mc:Choice>
              <mc:Fallback>
                <p:oleObj name="Формула" r:id="rId5" imgW="49682400" imgH="10363200" progId="Equation.3">
                  <p:embed/>
                  <p:pic>
                    <p:nvPicPr>
                      <p:cNvPr id="0" name="Object 19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650" y="1700213"/>
                        <a:ext cx="5648325" cy="1177925"/>
                      </a:xfrm>
                      <a:prstGeom prst="rect">
                        <a:avLst/>
                      </a:prstGeom>
                      <a:noFill/>
                      <a:ln w="222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20"/>
          <p:cNvGraphicFramePr>
            <a:graphicFrameLocks noChangeAspect="1"/>
          </p:cNvGraphicFramePr>
          <p:nvPr/>
        </p:nvGraphicFramePr>
        <p:xfrm>
          <a:off x="712788" y="2736850"/>
          <a:ext cx="686435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7" imgW="61569600" imgH="10363200" progId="Equation.3">
                  <p:embed/>
                </p:oleObj>
              </mc:Choice>
              <mc:Fallback>
                <p:oleObj name="Формула" r:id="rId7" imgW="61569600" imgH="10363200" progId="Equation.3">
                  <p:embed/>
                  <p:pic>
                    <p:nvPicPr>
                      <p:cNvPr id="0" name="Object 20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2788" y="2736850"/>
                        <a:ext cx="6864350" cy="1155700"/>
                      </a:xfrm>
                      <a:prstGeom prst="rect">
                        <a:avLst/>
                      </a:prstGeom>
                      <a:noFill/>
                      <a:ln w="222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3" name="Object 21"/>
          <p:cNvGraphicFramePr>
            <a:graphicFrameLocks noChangeAspect="1"/>
          </p:cNvGraphicFramePr>
          <p:nvPr/>
        </p:nvGraphicFramePr>
        <p:xfrm>
          <a:off x="755650" y="4941888"/>
          <a:ext cx="7872413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9" imgW="72847200" imgH="14020800" progId="Equation.3">
                  <p:embed/>
                </p:oleObj>
              </mc:Choice>
              <mc:Fallback>
                <p:oleObj name="Формула" r:id="rId9" imgW="72847200" imgH="14020800" progId="Equation.3">
                  <p:embed/>
                  <p:pic>
                    <p:nvPicPr>
                      <p:cNvPr id="0" name="Object 21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5650" y="4941888"/>
                        <a:ext cx="7872413" cy="1511300"/>
                      </a:xfrm>
                      <a:prstGeom prst="rect">
                        <a:avLst/>
                      </a:prstGeom>
                      <a:solidFill>
                        <a:srgbClr val="FFC9FF"/>
                      </a:solidFill>
                      <a:ln w="34925" cap="flat" cmpd="sng">
                        <a:solidFill>
                          <a:srgbClr val="FF66FF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1692275" y="2205038"/>
            <a:ext cx="114300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1692275" y="3314700"/>
            <a:ext cx="1511300" cy="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87388" y="4149725"/>
            <a:ext cx="31527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0"/>
              <a:t>Следовательно :</a:t>
            </a:r>
            <a:endParaRPr lang="ru-RU" altLang="ru-RU" sz="2800" b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718050" y="3786190"/>
          <a:ext cx="4425950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11" imgW="45110400" imgH="10972800" progId="Equation.3">
                  <p:embed/>
                </p:oleObj>
              </mc:Choice>
              <mc:Fallback>
                <p:oleObj name="Формула" r:id="rId11" imgW="45110400" imgH="10972800" progId="Equation.3">
                  <p:embed/>
                  <p:pic>
                    <p:nvPicPr>
                      <p:cNvPr id="0" name="Объект 2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18050" y="3786190"/>
                        <a:ext cx="4425950" cy="1008062"/>
                      </a:xfrm>
                      <a:prstGeom prst="rect">
                        <a:avLst/>
                      </a:prstGeom>
                      <a:solidFill>
                        <a:srgbClr val="FFFFB3"/>
                      </a:solidFill>
                      <a:ln w="2857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Овал 3"/>
          <p:cNvSpPr>
            <a:spLocks noChangeArrowheads="1"/>
          </p:cNvSpPr>
          <p:nvPr/>
        </p:nvSpPr>
        <p:spPr bwMode="auto">
          <a:xfrm>
            <a:off x="3683000" y="2349500"/>
            <a:ext cx="384175" cy="492125"/>
          </a:xfrm>
          <a:prstGeom prst="ellipse">
            <a:avLst/>
          </a:prstGeom>
          <a:solidFill>
            <a:srgbClr val="00B0F0">
              <a:alpha val="21960"/>
            </a:srgbClr>
          </a:solidFill>
          <a:ln w="38100" algn="ctr">
            <a:solidFill>
              <a:srgbClr val="0000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3590925" y="3360738"/>
            <a:ext cx="385763" cy="493712"/>
          </a:xfrm>
          <a:prstGeom prst="ellipse">
            <a:avLst/>
          </a:prstGeom>
          <a:solidFill>
            <a:srgbClr val="00B0F0">
              <a:alpha val="21960"/>
            </a:srgbClr>
          </a:solidFill>
          <a:ln w="38100" algn="ctr">
            <a:solidFill>
              <a:srgbClr val="0000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pSp>
        <p:nvGrpSpPr>
          <p:cNvPr id="5" name="Группа 6"/>
          <p:cNvGrpSpPr/>
          <p:nvPr/>
        </p:nvGrpSpPr>
        <p:grpSpPr bwMode="auto">
          <a:xfrm>
            <a:off x="4598988" y="2349500"/>
            <a:ext cx="3948112" cy="1335088"/>
            <a:chOff x="4283968" y="2348880"/>
            <a:chExt cx="4536802" cy="1584176"/>
          </a:xfrm>
        </p:grpSpPr>
        <p:sp>
          <p:nvSpPr>
            <p:cNvPr id="7184" name="Прямоугольник 4"/>
            <p:cNvSpPr>
              <a:spLocks noChangeArrowheads="1"/>
            </p:cNvSpPr>
            <p:nvPr/>
          </p:nvSpPr>
          <p:spPr bwMode="auto">
            <a:xfrm>
              <a:off x="4283968" y="2348880"/>
              <a:ext cx="4536802" cy="1584176"/>
            </a:xfrm>
            <a:prstGeom prst="rect">
              <a:avLst/>
            </a:prstGeom>
            <a:solidFill>
              <a:srgbClr val="97E4FF"/>
            </a:solidFill>
            <a:ln w="38100" algn="ctr">
              <a:solidFill>
                <a:srgbClr val="0000FF"/>
              </a:solidFill>
              <a:round/>
              <a:tailEnd type="triangle" w="med" len="med"/>
            </a:ln>
          </p:spPr>
          <p:txBody>
            <a:bodyPr/>
            <a:lstStyle/>
            <a:p>
              <a:endParaRPr lang="ru-RU" altLang="ru-RU" b="0">
                <a:latin typeface="Times New Roman" panose="02020603050405020304" pitchFamily="18" charset="0"/>
              </a:endParaRPr>
            </a:p>
          </p:txBody>
        </p:sp>
        <p:sp>
          <p:nvSpPr>
            <p:cNvPr id="7185" name="TextBox 5"/>
            <p:cNvSpPr txBox="1">
              <a:spLocks noChangeArrowheads="1"/>
            </p:cNvSpPr>
            <p:nvPr/>
          </p:nvSpPr>
          <p:spPr bwMode="auto">
            <a:xfrm>
              <a:off x="4464137" y="2479248"/>
              <a:ext cx="4176464" cy="9541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ru-RU" altLang="ru-RU" sz="2800" i="1"/>
                <a:t>Знак «сохраняется».</a:t>
              </a:r>
              <a:endParaRPr lang="ru-RU" altLang="ru-RU" sz="2800" i="1"/>
            </a:p>
          </p:txBody>
        </p:sp>
      </p:grpSp>
      <p:sp>
        <p:nvSpPr>
          <p:cNvPr id="17" name="Овал 16"/>
          <p:cNvSpPr>
            <a:spLocks noChangeArrowheads="1"/>
          </p:cNvSpPr>
          <p:nvPr/>
        </p:nvSpPr>
        <p:spPr bwMode="auto">
          <a:xfrm>
            <a:off x="3455988" y="260350"/>
            <a:ext cx="384175" cy="493713"/>
          </a:xfrm>
          <a:prstGeom prst="ellipse">
            <a:avLst/>
          </a:prstGeom>
          <a:solidFill>
            <a:srgbClr val="00B0F0">
              <a:alpha val="21960"/>
            </a:srgbClr>
          </a:solidFill>
          <a:ln w="38100" algn="ctr">
            <a:solidFill>
              <a:srgbClr val="0000FF"/>
            </a:solidFill>
            <a:round/>
            <a:tailEnd type="triangle" w="med" len="med"/>
          </a:ln>
        </p:spPr>
        <p:txBody>
          <a:bodyPr/>
          <a:lstStyle/>
          <a:p>
            <a:endParaRPr lang="ru-RU" altLang="ru-RU" b="0">
              <a:latin typeface="Times New Roman" panose="02020603050405020304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4627563" y="2285992"/>
          <a:ext cx="4516437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13" imgW="46024800" imgH="10972800" progId="Equation.3">
                  <p:embed/>
                </p:oleObj>
              </mc:Choice>
              <mc:Fallback>
                <p:oleObj name="Формула" r:id="rId13" imgW="46024800" imgH="10972800" progId="Equation.3">
                  <p:embed/>
                  <p:pic>
                    <p:nvPicPr>
                      <p:cNvPr id="0" name="Объект 1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27563" y="2285992"/>
                        <a:ext cx="4516437" cy="1009650"/>
                      </a:xfrm>
                      <a:prstGeom prst="rect">
                        <a:avLst/>
                      </a:prstGeom>
                      <a:solidFill>
                        <a:srgbClr val="FFFFB3"/>
                      </a:solidFill>
                      <a:ln w="28575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animBg="1"/>
      <p:bldP spid="25618" grpId="0" animBg="1"/>
      <p:bldP spid="3099" grpId="0"/>
      <p:bldP spid="4" grpId="0" animBg="1"/>
      <p:bldP spid="4" grpId="1" animBg="1"/>
      <p:bldP spid="13" grpId="0" animBg="1"/>
      <p:bldP spid="13" grpId="1" animBg="1"/>
      <p:bldP spid="17" grpId="0" animBg="1"/>
      <p:bldP spid="1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6356</Words>
  <Application>WPS Presentation</Application>
  <PresentationFormat>Экран (4:3)</PresentationFormat>
  <Paragraphs>345</Paragraphs>
  <Slides>36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110</vt:i4>
      </vt:variant>
      <vt:variant>
        <vt:lpstr>幻灯片标题</vt:lpstr>
      </vt:variant>
      <vt:variant>
        <vt:i4>36</vt:i4>
      </vt:variant>
    </vt:vector>
  </HeadingPairs>
  <TitlesOfParts>
    <vt:vector size="166" baseType="lpstr">
      <vt:lpstr>Arial</vt:lpstr>
      <vt:lpstr>SimSun</vt:lpstr>
      <vt:lpstr>Wingdings</vt:lpstr>
      <vt:lpstr>Georgia</vt:lpstr>
      <vt:lpstr>Times New Roman</vt:lpstr>
      <vt:lpstr>Comic Sans MS</vt:lpstr>
      <vt:lpstr>Calibri</vt:lpstr>
      <vt:lpstr>Microsoft YaHei</vt:lpstr>
      <vt:lpstr>Arial Unicode MS</vt:lpstr>
      <vt:lpstr>Calibri</vt:lpstr>
      <vt:lpstr>Times New Roman</vt:lpstr>
      <vt:lpstr>Cambria Math</vt:lpstr>
      <vt:lpstr>Cambria Math</vt:lpstr>
      <vt:lpstr>Symbol</vt:lpstr>
      <vt:lpstr>Consolas</vt:lpstr>
      <vt:lpstr>Tahoma</vt:lpstr>
      <vt:lpstr>Arial</vt:lpstr>
      <vt:lpstr>Monotype Corsiva</vt:lpstr>
      <vt:lpstr>Symbol</vt:lpstr>
      <vt:lpstr>Тема Office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Нюансы решения неравенств КИМ задания 15 ЕГЭ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Практикум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User</cp:lastModifiedBy>
  <cp:revision>62</cp:revision>
  <dcterms:created xsi:type="dcterms:W3CDTF">2019-07-22T14:55:00Z</dcterms:created>
  <dcterms:modified xsi:type="dcterms:W3CDTF">2025-11-20T14:20:47Z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4FE35EB3A7C34F398E851862F263BAEC_12</vt:lpwstr>
  </property>
  <property fmtid="{D5CDD505-2E9C-101B-9397-08002B2CF9AE}" pid="3" name="KSOProductBuildVer">
    <vt:lpwstr>1049-12.2.0.23155</vt:lpwstr>
  </property>
</Properties>
</file>